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68" r:id="rId4"/>
    <p:sldId id="258" r:id="rId5"/>
    <p:sldId id="263" r:id="rId6"/>
    <p:sldId id="259" r:id="rId7"/>
    <p:sldId id="260" r:id="rId8"/>
    <p:sldId id="261" r:id="rId9"/>
    <p:sldId id="277" r:id="rId10"/>
    <p:sldId id="262" r:id="rId11"/>
    <p:sldId id="264" r:id="rId12"/>
    <p:sldId id="265" r:id="rId13"/>
    <p:sldId id="270" r:id="rId14"/>
    <p:sldId id="271" r:id="rId15"/>
    <p:sldId id="272" r:id="rId16"/>
    <p:sldId id="282" r:id="rId17"/>
    <p:sldId id="273" r:id="rId18"/>
    <p:sldId id="275" r:id="rId19"/>
    <p:sldId id="274" r:id="rId20"/>
    <p:sldId id="276" r:id="rId21"/>
    <p:sldId id="279" r:id="rId22"/>
    <p:sldId id="280" r:id="rId23"/>
    <p:sldId id="287" r:id="rId24"/>
    <p:sldId id="281" r:id="rId25"/>
    <p:sldId id="289" r:id="rId26"/>
    <p:sldId id="285" r:id="rId27"/>
    <p:sldId id="286" r:id="rId28"/>
    <p:sldId id="284" r:id="rId29"/>
    <p:sldId id="269" r:id="rId30"/>
    <p:sldId id="267" r:id="rId31"/>
    <p:sldId id="278" r:id="rId32"/>
    <p:sldId id="288" r:id="rId3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95" autoAdjust="0"/>
  </p:normalViewPr>
  <p:slideViewPr>
    <p:cSldViewPr snapToGrid="0">
      <p:cViewPr varScale="1">
        <p:scale>
          <a:sx n="79" d="100"/>
          <a:sy n="79" d="100"/>
        </p:scale>
        <p:origin x="82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slide" Target="../slides/slide14.xml"/><Relationship Id="rId1"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E87CA0-996F-4537-8711-E6173FF5B177}"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588A39C5-D07C-411B-AEA4-FF6FD2E0C84D}">
      <dgm:prSet/>
      <dgm:spPr/>
      <dgm:t>
        <a:bodyPr/>
        <a:lstStyle/>
        <a:p>
          <a:r>
            <a:rPr lang="en-US" dirty="0">
              <a:hlinkClick xmlns:r="http://schemas.openxmlformats.org/officeDocument/2006/relationships" r:id="rId1" action="ppaction://hlinksldjump"/>
            </a:rPr>
            <a:t>RNN (Recurrent Neural Networks)</a:t>
          </a:r>
          <a:endParaRPr lang="en-US" dirty="0"/>
        </a:p>
      </dgm:t>
    </dgm:pt>
    <dgm:pt modelId="{6A3B211B-D1D3-4CBD-B4FE-3CF6D6C30E58}" type="parTrans" cxnId="{039A695C-1DBE-4B77-8EF7-618E61141B8D}">
      <dgm:prSet/>
      <dgm:spPr/>
      <dgm:t>
        <a:bodyPr/>
        <a:lstStyle/>
        <a:p>
          <a:endParaRPr lang="en-US"/>
        </a:p>
      </dgm:t>
    </dgm:pt>
    <dgm:pt modelId="{97696ACB-54CE-4BD0-84EA-3771B928457F}" type="sibTrans" cxnId="{039A695C-1DBE-4B77-8EF7-618E61141B8D}">
      <dgm:prSet/>
      <dgm:spPr/>
      <dgm:t>
        <a:bodyPr/>
        <a:lstStyle/>
        <a:p>
          <a:endParaRPr lang="en-US"/>
        </a:p>
      </dgm:t>
    </dgm:pt>
    <dgm:pt modelId="{CF4E9C5D-3A07-461E-A675-907E6325C067}">
      <dgm:prSet/>
      <dgm:spPr/>
      <dgm:t>
        <a:bodyPr/>
        <a:lstStyle/>
        <a:p>
          <a:pPr>
            <a:buFont typeface="+mj-lt"/>
            <a:buAutoNum type="arabicParenR"/>
          </a:pPr>
          <a:r>
            <a:rPr lang="en-US" dirty="0"/>
            <a:t>Why do</a:t>
          </a:r>
          <a:r>
            <a:rPr lang="zh-TW" dirty="0"/>
            <a:t> </a:t>
          </a:r>
          <a:r>
            <a:rPr lang="en-US" dirty="0"/>
            <a:t>we need RNN?</a:t>
          </a:r>
        </a:p>
      </dgm:t>
    </dgm:pt>
    <dgm:pt modelId="{BF2C756B-B03C-4D45-A78E-DCBB924295B5}" type="parTrans" cxnId="{5B9B2C18-08F2-428D-8A6C-9546520151A1}">
      <dgm:prSet/>
      <dgm:spPr/>
      <dgm:t>
        <a:bodyPr/>
        <a:lstStyle/>
        <a:p>
          <a:endParaRPr lang="en-US"/>
        </a:p>
      </dgm:t>
    </dgm:pt>
    <dgm:pt modelId="{B4D15543-D604-4A25-B669-887F97FC5B8D}" type="sibTrans" cxnId="{5B9B2C18-08F2-428D-8A6C-9546520151A1}">
      <dgm:prSet/>
      <dgm:spPr/>
      <dgm:t>
        <a:bodyPr/>
        <a:lstStyle/>
        <a:p>
          <a:endParaRPr lang="en-US"/>
        </a:p>
      </dgm:t>
    </dgm:pt>
    <dgm:pt modelId="{E550065C-C65C-4828-AE98-A046B3631C01}">
      <dgm:prSet/>
      <dgm:spPr/>
      <dgm:t>
        <a:bodyPr/>
        <a:lstStyle/>
        <a:p>
          <a:pPr>
            <a:buFont typeface="+mj-lt"/>
            <a:buAutoNum type="arabicParenR"/>
          </a:pPr>
          <a:r>
            <a:rPr lang="en-US" dirty="0"/>
            <a:t>What the function of RNN?</a:t>
          </a:r>
        </a:p>
      </dgm:t>
    </dgm:pt>
    <dgm:pt modelId="{CE54BC53-4149-4DD2-A363-BBE5936CB0DF}" type="parTrans" cxnId="{7984EDF9-78B7-4772-BD77-E8A7AF3F836F}">
      <dgm:prSet/>
      <dgm:spPr/>
      <dgm:t>
        <a:bodyPr/>
        <a:lstStyle/>
        <a:p>
          <a:endParaRPr lang="en-US"/>
        </a:p>
      </dgm:t>
    </dgm:pt>
    <dgm:pt modelId="{1CD003B7-6092-4131-A161-E9F99EC0B1F6}" type="sibTrans" cxnId="{7984EDF9-78B7-4772-BD77-E8A7AF3F836F}">
      <dgm:prSet/>
      <dgm:spPr/>
      <dgm:t>
        <a:bodyPr/>
        <a:lstStyle/>
        <a:p>
          <a:endParaRPr lang="en-US"/>
        </a:p>
      </dgm:t>
    </dgm:pt>
    <dgm:pt modelId="{65E43B22-C505-4A70-A0A7-E68D1D184DB1}">
      <dgm:prSet/>
      <dgm:spPr/>
      <dgm:t>
        <a:bodyPr/>
        <a:lstStyle/>
        <a:p>
          <a:pPr>
            <a:buFont typeface="+mj-lt"/>
            <a:buAutoNum type="arabicParenR"/>
          </a:pPr>
          <a:r>
            <a:rPr lang="en-US" dirty="0"/>
            <a:t>The limitation of RNN?</a:t>
          </a:r>
        </a:p>
      </dgm:t>
    </dgm:pt>
    <dgm:pt modelId="{1AEC59E9-A16E-4ABD-B786-13EA243316B9}" type="parTrans" cxnId="{8EB9E5D7-2ED4-4527-A8C9-0ECEAA837A22}">
      <dgm:prSet/>
      <dgm:spPr/>
      <dgm:t>
        <a:bodyPr/>
        <a:lstStyle/>
        <a:p>
          <a:endParaRPr lang="en-US"/>
        </a:p>
      </dgm:t>
    </dgm:pt>
    <dgm:pt modelId="{CCE81D16-8850-4811-8599-4F7F77D83586}" type="sibTrans" cxnId="{8EB9E5D7-2ED4-4527-A8C9-0ECEAA837A22}">
      <dgm:prSet/>
      <dgm:spPr/>
      <dgm:t>
        <a:bodyPr/>
        <a:lstStyle/>
        <a:p>
          <a:endParaRPr lang="en-US"/>
        </a:p>
      </dgm:t>
    </dgm:pt>
    <dgm:pt modelId="{D8BBAF66-A76F-4759-BB46-55BA105EC9CF}">
      <dgm:prSet/>
      <dgm:spPr/>
      <dgm:t>
        <a:bodyPr/>
        <a:lstStyle/>
        <a:p>
          <a:r>
            <a:rPr lang="en-US" dirty="0">
              <a:hlinkClick xmlns:r="http://schemas.openxmlformats.org/officeDocument/2006/relationships" r:id="rId2" action="ppaction://hlinksldjump"/>
            </a:rPr>
            <a:t>LSTM (Long Short-Term Memory )</a:t>
          </a:r>
          <a:endParaRPr lang="en-US" dirty="0"/>
        </a:p>
      </dgm:t>
    </dgm:pt>
    <dgm:pt modelId="{37D6D2B1-B16E-422A-8F60-FA490C9E5B03}" type="parTrans" cxnId="{79707CB3-0AE4-4A96-ABE3-404ACF131471}">
      <dgm:prSet/>
      <dgm:spPr/>
      <dgm:t>
        <a:bodyPr/>
        <a:lstStyle/>
        <a:p>
          <a:endParaRPr lang="en-US"/>
        </a:p>
      </dgm:t>
    </dgm:pt>
    <dgm:pt modelId="{C7127E73-F0CB-4125-8518-429F567C7872}" type="sibTrans" cxnId="{79707CB3-0AE4-4A96-ABE3-404ACF131471}">
      <dgm:prSet/>
      <dgm:spPr/>
      <dgm:t>
        <a:bodyPr/>
        <a:lstStyle/>
        <a:p>
          <a:endParaRPr lang="en-US"/>
        </a:p>
      </dgm:t>
    </dgm:pt>
    <dgm:pt modelId="{BA457CAB-29A5-4E5B-BD9A-72CA21DA72D1}">
      <dgm:prSet/>
      <dgm:spPr/>
      <dgm:t>
        <a:bodyPr/>
        <a:lstStyle/>
        <a:p>
          <a:pPr>
            <a:buFont typeface="+mj-lt"/>
            <a:buAutoNum type="arabicParenR"/>
          </a:pPr>
          <a:r>
            <a:rPr lang="en-US" dirty="0"/>
            <a:t>Why do we need LSTM?</a:t>
          </a:r>
        </a:p>
      </dgm:t>
    </dgm:pt>
    <dgm:pt modelId="{5CF886F3-BAC9-430D-B259-603802CC06A6}" type="parTrans" cxnId="{FFDE5413-DADB-4E37-A2E3-B2E22C921910}">
      <dgm:prSet/>
      <dgm:spPr/>
      <dgm:t>
        <a:bodyPr/>
        <a:lstStyle/>
        <a:p>
          <a:endParaRPr lang="en-US"/>
        </a:p>
      </dgm:t>
    </dgm:pt>
    <dgm:pt modelId="{83F39929-2C60-4B84-9BCC-3C01C4166653}" type="sibTrans" cxnId="{FFDE5413-DADB-4E37-A2E3-B2E22C921910}">
      <dgm:prSet/>
      <dgm:spPr/>
      <dgm:t>
        <a:bodyPr/>
        <a:lstStyle/>
        <a:p>
          <a:endParaRPr lang="en-US"/>
        </a:p>
      </dgm:t>
    </dgm:pt>
    <dgm:pt modelId="{5D64F918-E8AC-4E51-B180-42FC0B3C067F}">
      <dgm:prSet/>
      <dgm:spPr/>
      <dgm:t>
        <a:bodyPr/>
        <a:lstStyle/>
        <a:p>
          <a:pPr>
            <a:buFont typeface="+mj-lt"/>
            <a:buAutoNum type="arabicParenR"/>
          </a:pPr>
          <a:r>
            <a:rPr lang="en-US" dirty="0"/>
            <a:t>What the function of LSTM?</a:t>
          </a:r>
        </a:p>
      </dgm:t>
    </dgm:pt>
    <dgm:pt modelId="{004C242F-62A9-4A25-9F08-4F49D0C12D0E}" type="parTrans" cxnId="{66ABCB4C-867D-4A7D-ACC2-434DD34D8EBD}">
      <dgm:prSet/>
      <dgm:spPr/>
      <dgm:t>
        <a:bodyPr/>
        <a:lstStyle/>
        <a:p>
          <a:endParaRPr lang="en-US"/>
        </a:p>
      </dgm:t>
    </dgm:pt>
    <dgm:pt modelId="{9823D33A-500D-4E2A-A74B-8CA828D405CA}" type="sibTrans" cxnId="{66ABCB4C-867D-4A7D-ACC2-434DD34D8EBD}">
      <dgm:prSet/>
      <dgm:spPr/>
      <dgm:t>
        <a:bodyPr/>
        <a:lstStyle/>
        <a:p>
          <a:endParaRPr lang="en-US"/>
        </a:p>
      </dgm:t>
    </dgm:pt>
    <dgm:pt modelId="{50554154-D5CD-4838-BDCF-C46153080F54}">
      <dgm:prSet/>
      <dgm:spPr/>
      <dgm:t>
        <a:bodyPr/>
        <a:lstStyle/>
        <a:p>
          <a:pPr>
            <a:buFont typeface="+mj-lt"/>
            <a:buAutoNum type="arabicParenR"/>
          </a:pPr>
          <a:r>
            <a:rPr lang="en-US" dirty="0"/>
            <a:t>The limitation of LSTM?</a:t>
          </a:r>
        </a:p>
      </dgm:t>
    </dgm:pt>
    <dgm:pt modelId="{AD085F91-5D0B-4F6F-BC39-62A8E877F72D}" type="parTrans" cxnId="{CD006F86-2DFC-44F7-82C8-5E6DB9819FC5}">
      <dgm:prSet/>
      <dgm:spPr/>
      <dgm:t>
        <a:bodyPr/>
        <a:lstStyle/>
        <a:p>
          <a:endParaRPr lang="en-US"/>
        </a:p>
      </dgm:t>
    </dgm:pt>
    <dgm:pt modelId="{F466FE9C-A14C-4312-AAB8-106584C1942A}" type="sibTrans" cxnId="{CD006F86-2DFC-44F7-82C8-5E6DB9819FC5}">
      <dgm:prSet/>
      <dgm:spPr/>
      <dgm:t>
        <a:bodyPr/>
        <a:lstStyle/>
        <a:p>
          <a:endParaRPr lang="en-US"/>
        </a:p>
      </dgm:t>
    </dgm:pt>
    <dgm:pt modelId="{41B8229A-B59C-40DF-BF15-DF3F7340BA34}">
      <dgm:prSet/>
      <dgm:spPr/>
      <dgm:t>
        <a:bodyPr/>
        <a:lstStyle/>
        <a:p>
          <a:r>
            <a:rPr lang="en-US" dirty="0">
              <a:hlinkClick xmlns:r="http://schemas.openxmlformats.org/officeDocument/2006/relationships" r:id="rId3" action="ppaction://hlinksldjump"/>
            </a:rPr>
            <a:t>GRU</a:t>
          </a:r>
          <a:r>
            <a:rPr lang="zh-TW" altLang="en-US" dirty="0">
              <a:hlinkClick xmlns:r="http://schemas.openxmlformats.org/officeDocument/2006/relationships" r:id="rId3" action="ppaction://hlinksldjump"/>
            </a:rPr>
            <a:t> </a:t>
          </a:r>
          <a:r>
            <a:rPr lang="en-US" altLang="en-US" dirty="0">
              <a:hlinkClick xmlns:r="http://schemas.openxmlformats.org/officeDocument/2006/relationships" r:id="rId3" action="ppaction://hlinksldjump"/>
            </a:rPr>
            <a:t>(Gated Recurrent Unit)</a:t>
          </a:r>
          <a:endParaRPr lang="en-US" dirty="0"/>
        </a:p>
      </dgm:t>
    </dgm:pt>
    <dgm:pt modelId="{F3029C1E-E9EB-4985-A930-7564D6792704}" type="parTrans" cxnId="{01EBA6D4-4B47-4D6C-A26E-4E84F57EB355}">
      <dgm:prSet/>
      <dgm:spPr/>
      <dgm:t>
        <a:bodyPr/>
        <a:lstStyle/>
        <a:p>
          <a:endParaRPr lang="en-US"/>
        </a:p>
      </dgm:t>
    </dgm:pt>
    <dgm:pt modelId="{993F9EDF-0E68-4570-BFA2-D43DB7A217D0}" type="sibTrans" cxnId="{01EBA6D4-4B47-4D6C-A26E-4E84F57EB355}">
      <dgm:prSet/>
      <dgm:spPr/>
      <dgm:t>
        <a:bodyPr/>
        <a:lstStyle/>
        <a:p>
          <a:endParaRPr lang="en-US"/>
        </a:p>
      </dgm:t>
    </dgm:pt>
    <dgm:pt modelId="{A703ED82-5DDF-4323-A2EB-36D075A0881A}">
      <dgm:prSet/>
      <dgm:spPr/>
      <dgm:t>
        <a:bodyPr/>
        <a:lstStyle/>
        <a:p>
          <a:pPr>
            <a:buFont typeface="+mj-lt"/>
            <a:buAutoNum type="arabicParenR"/>
          </a:pPr>
          <a:r>
            <a:rPr lang="en-US" dirty="0"/>
            <a:t>The structure of GRU</a:t>
          </a:r>
        </a:p>
      </dgm:t>
    </dgm:pt>
    <dgm:pt modelId="{46D90135-EDE2-403D-A9A8-E5ABCB6FF0B6}" type="parTrans" cxnId="{1FF6A45F-4AF7-4555-B8DB-58128C93A8C4}">
      <dgm:prSet/>
      <dgm:spPr/>
      <dgm:t>
        <a:bodyPr/>
        <a:lstStyle/>
        <a:p>
          <a:endParaRPr lang="en-US"/>
        </a:p>
      </dgm:t>
    </dgm:pt>
    <dgm:pt modelId="{0BCE65D5-F44A-4E09-B0BD-7B17398F7E38}" type="sibTrans" cxnId="{1FF6A45F-4AF7-4555-B8DB-58128C93A8C4}">
      <dgm:prSet/>
      <dgm:spPr/>
      <dgm:t>
        <a:bodyPr/>
        <a:lstStyle/>
        <a:p>
          <a:endParaRPr lang="en-US"/>
        </a:p>
      </dgm:t>
    </dgm:pt>
    <dgm:pt modelId="{998FD01A-EC0E-4A22-BB69-BB080CAFEA04}">
      <dgm:prSet/>
      <dgm:spPr/>
      <dgm:t>
        <a:bodyPr/>
        <a:lstStyle/>
        <a:p>
          <a:pPr>
            <a:buFont typeface="+mj-lt"/>
            <a:buAutoNum type="arabicParenR"/>
          </a:pPr>
          <a:r>
            <a:rPr lang="en-US" dirty="0"/>
            <a:t>Comparison GUR with LSTM</a:t>
          </a:r>
        </a:p>
      </dgm:t>
    </dgm:pt>
    <dgm:pt modelId="{894B52B7-525A-4EE5-8DA8-825B965EF873}" type="parTrans" cxnId="{4676FBC9-4F8F-4D8E-A40F-B49D80CA5CC4}">
      <dgm:prSet/>
      <dgm:spPr/>
      <dgm:t>
        <a:bodyPr/>
        <a:lstStyle/>
        <a:p>
          <a:endParaRPr lang="en-US"/>
        </a:p>
      </dgm:t>
    </dgm:pt>
    <dgm:pt modelId="{A874786C-DA6C-492C-9C25-A684230CB0EB}" type="sibTrans" cxnId="{4676FBC9-4F8F-4D8E-A40F-B49D80CA5CC4}">
      <dgm:prSet/>
      <dgm:spPr/>
      <dgm:t>
        <a:bodyPr/>
        <a:lstStyle/>
        <a:p>
          <a:endParaRPr lang="en-US"/>
        </a:p>
      </dgm:t>
    </dgm:pt>
    <dgm:pt modelId="{A2EB7FBE-B2FF-4733-8C5E-CBCC4FE7FEF5}" type="pres">
      <dgm:prSet presAssocID="{9FE87CA0-996F-4537-8711-E6173FF5B177}" presName="linear" presStyleCnt="0">
        <dgm:presLayoutVars>
          <dgm:animLvl val="lvl"/>
          <dgm:resizeHandles val="exact"/>
        </dgm:presLayoutVars>
      </dgm:prSet>
      <dgm:spPr/>
    </dgm:pt>
    <dgm:pt modelId="{77AE5E80-8984-40EA-9AFE-F1C87FBA12E2}" type="pres">
      <dgm:prSet presAssocID="{588A39C5-D07C-411B-AEA4-FF6FD2E0C84D}" presName="parentText" presStyleLbl="node1" presStyleIdx="0" presStyleCnt="3">
        <dgm:presLayoutVars>
          <dgm:chMax val="0"/>
          <dgm:bulletEnabled val="1"/>
        </dgm:presLayoutVars>
      </dgm:prSet>
      <dgm:spPr/>
    </dgm:pt>
    <dgm:pt modelId="{E724A94B-DDCE-45BE-92E9-F39C1C4DEC48}" type="pres">
      <dgm:prSet presAssocID="{588A39C5-D07C-411B-AEA4-FF6FD2E0C84D}" presName="childText" presStyleLbl="revTx" presStyleIdx="0" presStyleCnt="3">
        <dgm:presLayoutVars>
          <dgm:bulletEnabled val="1"/>
        </dgm:presLayoutVars>
      </dgm:prSet>
      <dgm:spPr/>
    </dgm:pt>
    <dgm:pt modelId="{7990F4E8-438A-43C1-885E-EEA7D9343F4A}" type="pres">
      <dgm:prSet presAssocID="{D8BBAF66-A76F-4759-BB46-55BA105EC9CF}" presName="parentText" presStyleLbl="node1" presStyleIdx="1" presStyleCnt="3">
        <dgm:presLayoutVars>
          <dgm:chMax val="0"/>
          <dgm:bulletEnabled val="1"/>
        </dgm:presLayoutVars>
      </dgm:prSet>
      <dgm:spPr/>
    </dgm:pt>
    <dgm:pt modelId="{D10C800B-51E3-48EF-9C0D-0C2FE39E48FD}" type="pres">
      <dgm:prSet presAssocID="{D8BBAF66-A76F-4759-BB46-55BA105EC9CF}" presName="childText" presStyleLbl="revTx" presStyleIdx="1" presStyleCnt="3">
        <dgm:presLayoutVars>
          <dgm:bulletEnabled val="1"/>
        </dgm:presLayoutVars>
      </dgm:prSet>
      <dgm:spPr/>
    </dgm:pt>
    <dgm:pt modelId="{1C381B20-F604-49E4-8DCA-F91937A9F963}" type="pres">
      <dgm:prSet presAssocID="{41B8229A-B59C-40DF-BF15-DF3F7340BA34}" presName="parentText" presStyleLbl="node1" presStyleIdx="2" presStyleCnt="3">
        <dgm:presLayoutVars>
          <dgm:chMax val="0"/>
          <dgm:bulletEnabled val="1"/>
        </dgm:presLayoutVars>
      </dgm:prSet>
      <dgm:spPr/>
    </dgm:pt>
    <dgm:pt modelId="{5F65272F-0B0A-42E6-8A3F-595278DB53CA}" type="pres">
      <dgm:prSet presAssocID="{41B8229A-B59C-40DF-BF15-DF3F7340BA34}" presName="childText" presStyleLbl="revTx" presStyleIdx="2" presStyleCnt="3">
        <dgm:presLayoutVars>
          <dgm:bulletEnabled val="1"/>
        </dgm:presLayoutVars>
      </dgm:prSet>
      <dgm:spPr/>
    </dgm:pt>
  </dgm:ptLst>
  <dgm:cxnLst>
    <dgm:cxn modelId="{6327D905-1F24-4544-AE33-DE68E47DA2EF}" type="presOf" srcId="{A703ED82-5DDF-4323-A2EB-36D075A0881A}" destId="{5F65272F-0B0A-42E6-8A3F-595278DB53CA}" srcOrd="0" destOrd="0" presId="urn:microsoft.com/office/officeart/2005/8/layout/vList2"/>
    <dgm:cxn modelId="{DA882409-BFC5-499F-B1EC-C7538CC1436A}" type="presOf" srcId="{E550065C-C65C-4828-AE98-A046B3631C01}" destId="{E724A94B-DDCE-45BE-92E9-F39C1C4DEC48}" srcOrd="0" destOrd="1" presId="urn:microsoft.com/office/officeart/2005/8/layout/vList2"/>
    <dgm:cxn modelId="{FB20110A-B7DB-4BA2-B14D-0074AAEB1226}" type="presOf" srcId="{65E43B22-C505-4A70-A0A7-E68D1D184DB1}" destId="{E724A94B-DDCE-45BE-92E9-F39C1C4DEC48}" srcOrd="0" destOrd="2" presId="urn:microsoft.com/office/officeart/2005/8/layout/vList2"/>
    <dgm:cxn modelId="{FFDE5413-DADB-4E37-A2E3-B2E22C921910}" srcId="{D8BBAF66-A76F-4759-BB46-55BA105EC9CF}" destId="{BA457CAB-29A5-4E5B-BD9A-72CA21DA72D1}" srcOrd="0" destOrd="0" parTransId="{5CF886F3-BAC9-430D-B259-603802CC06A6}" sibTransId="{83F39929-2C60-4B84-9BCC-3C01C4166653}"/>
    <dgm:cxn modelId="{5B9B2C18-08F2-428D-8A6C-9546520151A1}" srcId="{588A39C5-D07C-411B-AEA4-FF6FD2E0C84D}" destId="{CF4E9C5D-3A07-461E-A675-907E6325C067}" srcOrd="0" destOrd="0" parTransId="{BF2C756B-B03C-4D45-A78E-DCBB924295B5}" sibTransId="{B4D15543-D604-4A25-B669-887F97FC5B8D}"/>
    <dgm:cxn modelId="{039A695C-1DBE-4B77-8EF7-618E61141B8D}" srcId="{9FE87CA0-996F-4537-8711-E6173FF5B177}" destId="{588A39C5-D07C-411B-AEA4-FF6FD2E0C84D}" srcOrd="0" destOrd="0" parTransId="{6A3B211B-D1D3-4CBD-B4FE-3CF6D6C30E58}" sibTransId="{97696ACB-54CE-4BD0-84EA-3771B928457F}"/>
    <dgm:cxn modelId="{1FF6A45F-4AF7-4555-B8DB-58128C93A8C4}" srcId="{41B8229A-B59C-40DF-BF15-DF3F7340BA34}" destId="{A703ED82-5DDF-4323-A2EB-36D075A0881A}" srcOrd="0" destOrd="0" parTransId="{46D90135-EDE2-403D-A9A8-E5ABCB6FF0B6}" sibTransId="{0BCE65D5-F44A-4E09-B0BD-7B17398F7E38}"/>
    <dgm:cxn modelId="{F9C00F68-263C-4F7A-B5F1-388FBB4BBAB4}" type="presOf" srcId="{BA457CAB-29A5-4E5B-BD9A-72CA21DA72D1}" destId="{D10C800B-51E3-48EF-9C0D-0C2FE39E48FD}" srcOrd="0" destOrd="0" presId="urn:microsoft.com/office/officeart/2005/8/layout/vList2"/>
    <dgm:cxn modelId="{5C14626A-889A-4193-B51E-C021905DF1CC}" type="presOf" srcId="{9FE87CA0-996F-4537-8711-E6173FF5B177}" destId="{A2EB7FBE-B2FF-4733-8C5E-CBCC4FE7FEF5}" srcOrd="0" destOrd="0" presId="urn:microsoft.com/office/officeart/2005/8/layout/vList2"/>
    <dgm:cxn modelId="{66ABCB4C-867D-4A7D-ACC2-434DD34D8EBD}" srcId="{D8BBAF66-A76F-4759-BB46-55BA105EC9CF}" destId="{5D64F918-E8AC-4E51-B180-42FC0B3C067F}" srcOrd="1" destOrd="0" parTransId="{004C242F-62A9-4A25-9F08-4F49D0C12D0E}" sibTransId="{9823D33A-500D-4E2A-A74B-8CA828D405CA}"/>
    <dgm:cxn modelId="{1F8B9C4F-A34C-45F5-86B5-7EC43C067F7F}" type="presOf" srcId="{CF4E9C5D-3A07-461E-A675-907E6325C067}" destId="{E724A94B-DDCE-45BE-92E9-F39C1C4DEC48}" srcOrd="0" destOrd="0" presId="urn:microsoft.com/office/officeart/2005/8/layout/vList2"/>
    <dgm:cxn modelId="{B6A39452-D01F-4081-8007-592E3BCDB862}" type="presOf" srcId="{50554154-D5CD-4838-BDCF-C46153080F54}" destId="{D10C800B-51E3-48EF-9C0D-0C2FE39E48FD}" srcOrd="0" destOrd="2" presId="urn:microsoft.com/office/officeart/2005/8/layout/vList2"/>
    <dgm:cxn modelId="{1BFC7F80-304D-4DA5-8C7A-211CF931A38E}" type="presOf" srcId="{41B8229A-B59C-40DF-BF15-DF3F7340BA34}" destId="{1C381B20-F604-49E4-8DCA-F91937A9F963}" srcOrd="0" destOrd="0" presId="urn:microsoft.com/office/officeart/2005/8/layout/vList2"/>
    <dgm:cxn modelId="{CD006F86-2DFC-44F7-82C8-5E6DB9819FC5}" srcId="{D8BBAF66-A76F-4759-BB46-55BA105EC9CF}" destId="{50554154-D5CD-4838-BDCF-C46153080F54}" srcOrd="2" destOrd="0" parTransId="{AD085F91-5D0B-4F6F-BC39-62A8E877F72D}" sibTransId="{F466FE9C-A14C-4312-AAB8-106584C1942A}"/>
    <dgm:cxn modelId="{D21C2C88-204C-444F-89BC-2BB964874A4E}" type="presOf" srcId="{5D64F918-E8AC-4E51-B180-42FC0B3C067F}" destId="{D10C800B-51E3-48EF-9C0D-0C2FE39E48FD}" srcOrd="0" destOrd="1" presId="urn:microsoft.com/office/officeart/2005/8/layout/vList2"/>
    <dgm:cxn modelId="{C19EB292-199B-47BC-BDEE-DC15A39DB182}" type="presOf" srcId="{998FD01A-EC0E-4A22-BB69-BB080CAFEA04}" destId="{5F65272F-0B0A-42E6-8A3F-595278DB53CA}" srcOrd="0" destOrd="1" presId="urn:microsoft.com/office/officeart/2005/8/layout/vList2"/>
    <dgm:cxn modelId="{D0E3789A-3BC0-4383-AD93-A33BAA34E600}" type="presOf" srcId="{D8BBAF66-A76F-4759-BB46-55BA105EC9CF}" destId="{7990F4E8-438A-43C1-885E-EEA7D9343F4A}" srcOrd="0" destOrd="0" presId="urn:microsoft.com/office/officeart/2005/8/layout/vList2"/>
    <dgm:cxn modelId="{79707CB3-0AE4-4A96-ABE3-404ACF131471}" srcId="{9FE87CA0-996F-4537-8711-E6173FF5B177}" destId="{D8BBAF66-A76F-4759-BB46-55BA105EC9CF}" srcOrd="1" destOrd="0" parTransId="{37D6D2B1-B16E-422A-8F60-FA490C9E5B03}" sibTransId="{C7127E73-F0CB-4125-8518-429F567C7872}"/>
    <dgm:cxn modelId="{4676FBC9-4F8F-4D8E-A40F-B49D80CA5CC4}" srcId="{41B8229A-B59C-40DF-BF15-DF3F7340BA34}" destId="{998FD01A-EC0E-4A22-BB69-BB080CAFEA04}" srcOrd="1" destOrd="0" parTransId="{894B52B7-525A-4EE5-8DA8-825B965EF873}" sibTransId="{A874786C-DA6C-492C-9C25-A684230CB0EB}"/>
    <dgm:cxn modelId="{01EBA6D4-4B47-4D6C-A26E-4E84F57EB355}" srcId="{9FE87CA0-996F-4537-8711-E6173FF5B177}" destId="{41B8229A-B59C-40DF-BF15-DF3F7340BA34}" srcOrd="2" destOrd="0" parTransId="{F3029C1E-E9EB-4985-A930-7564D6792704}" sibTransId="{993F9EDF-0E68-4570-BFA2-D43DB7A217D0}"/>
    <dgm:cxn modelId="{8EB9E5D7-2ED4-4527-A8C9-0ECEAA837A22}" srcId="{588A39C5-D07C-411B-AEA4-FF6FD2E0C84D}" destId="{65E43B22-C505-4A70-A0A7-E68D1D184DB1}" srcOrd="2" destOrd="0" parTransId="{1AEC59E9-A16E-4ABD-B786-13EA243316B9}" sibTransId="{CCE81D16-8850-4811-8599-4F7F77D83586}"/>
    <dgm:cxn modelId="{914C10F7-84E1-4F58-A390-B19B382C8081}" type="presOf" srcId="{588A39C5-D07C-411B-AEA4-FF6FD2E0C84D}" destId="{77AE5E80-8984-40EA-9AFE-F1C87FBA12E2}" srcOrd="0" destOrd="0" presId="urn:microsoft.com/office/officeart/2005/8/layout/vList2"/>
    <dgm:cxn modelId="{7984EDF9-78B7-4772-BD77-E8A7AF3F836F}" srcId="{588A39C5-D07C-411B-AEA4-FF6FD2E0C84D}" destId="{E550065C-C65C-4828-AE98-A046B3631C01}" srcOrd="1" destOrd="0" parTransId="{CE54BC53-4149-4DD2-A363-BBE5936CB0DF}" sibTransId="{1CD003B7-6092-4131-A161-E9F99EC0B1F6}"/>
    <dgm:cxn modelId="{29B37088-A227-48BF-9BF6-50279EFD8C7D}" type="presParOf" srcId="{A2EB7FBE-B2FF-4733-8C5E-CBCC4FE7FEF5}" destId="{77AE5E80-8984-40EA-9AFE-F1C87FBA12E2}" srcOrd="0" destOrd="0" presId="urn:microsoft.com/office/officeart/2005/8/layout/vList2"/>
    <dgm:cxn modelId="{3F8FA0B0-0F94-4960-BC24-8046D9EB2AA4}" type="presParOf" srcId="{A2EB7FBE-B2FF-4733-8C5E-CBCC4FE7FEF5}" destId="{E724A94B-DDCE-45BE-92E9-F39C1C4DEC48}" srcOrd="1" destOrd="0" presId="urn:microsoft.com/office/officeart/2005/8/layout/vList2"/>
    <dgm:cxn modelId="{2789E97E-C43E-4031-9C13-DD4308AC3683}" type="presParOf" srcId="{A2EB7FBE-B2FF-4733-8C5E-CBCC4FE7FEF5}" destId="{7990F4E8-438A-43C1-885E-EEA7D9343F4A}" srcOrd="2" destOrd="0" presId="urn:microsoft.com/office/officeart/2005/8/layout/vList2"/>
    <dgm:cxn modelId="{907362CF-BEAA-4E86-A074-CA286720CB45}" type="presParOf" srcId="{A2EB7FBE-B2FF-4733-8C5E-CBCC4FE7FEF5}" destId="{D10C800B-51E3-48EF-9C0D-0C2FE39E48FD}" srcOrd="3" destOrd="0" presId="urn:microsoft.com/office/officeart/2005/8/layout/vList2"/>
    <dgm:cxn modelId="{705045B8-31AD-4551-8120-B5A21194007F}" type="presParOf" srcId="{A2EB7FBE-B2FF-4733-8C5E-CBCC4FE7FEF5}" destId="{1C381B20-F604-49E4-8DCA-F91937A9F963}" srcOrd="4" destOrd="0" presId="urn:microsoft.com/office/officeart/2005/8/layout/vList2"/>
    <dgm:cxn modelId="{483C8402-5378-4C25-A31A-D2C1DD0C414F}" type="presParOf" srcId="{A2EB7FBE-B2FF-4733-8C5E-CBCC4FE7FEF5}" destId="{5F65272F-0B0A-42E6-8A3F-595278DB53CA}"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E5E80-8984-40EA-9AFE-F1C87FBA12E2}">
      <dsp:nvSpPr>
        <dsp:cNvPr id="0" name=""/>
        <dsp:cNvSpPr/>
      </dsp:nvSpPr>
      <dsp:spPr>
        <a:xfrm>
          <a:off x="0" y="110326"/>
          <a:ext cx="10515600" cy="55165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hlinkClick xmlns:r="http://schemas.openxmlformats.org/officeDocument/2006/relationships" r:id="" action="ppaction://hlinksldjump"/>
            </a:rPr>
            <a:t>RNN (Recurrent Neural Networks)</a:t>
          </a:r>
          <a:endParaRPr lang="en-US" sz="2300" kern="1200" dirty="0"/>
        </a:p>
      </dsp:txBody>
      <dsp:txXfrm>
        <a:off x="26930" y="137256"/>
        <a:ext cx="10461740" cy="497795"/>
      </dsp:txXfrm>
    </dsp:sp>
    <dsp:sp modelId="{E724A94B-DDCE-45BE-92E9-F39C1C4DEC48}">
      <dsp:nvSpPr>
        <dsp:cNvPr id="0" name=""/>
        <dsp:cNvSpPr/>
      </dsp:nvSpPr>
      <dsp:spPr>
        <a:xfrm>
          <a:off x="0" y="661981"/>
          <a:ext cx="1051560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Font typeface="+mj-lt"/>
            <a:buAutoNum type="arabicParenR"/>
          </a:pPr>
          <a:r>
            <a:rPr lang="en-US" sz="1800" kern="1200" dirty="0"/>
            <a:t>Why do</a:t>
          </a:r>
          <a:r>
            <a:rPr lang="zh-TW" sz="1800" kern="1200" dirty="0"/>
            <a:t> </a:t>
          </a:r>
          <a:r>
            <a:rPr lang="en-US" sz="1800" kern="1200" dirty="0"/>
            <a:t>we need RNN?</a:t>
          </a:r>
        </a:p>
        <a:p>
          <a:pPr marL="171450" lvl="1" indent="-171450" algn="l" defTabSz="800100">
            <a:lnSpc>
              <a:spcPct val="90000"/>
            </a:lnSpc>
            <a:spcBef>
              <a:spcPct val="0"/>
            </a:spcBef>
            <a:spcAft>
              <a:spcPct val="20000"/>
            </a:spcAft>
            <a:buFont typeface="+mj-lt"/>
            <a:buAutoNum type="arabicParenR"/>
          </a:pPr>
          <a:r>
            <a:rPr lang="en-US" sz="1800" kern="1200" dirty="0"/>
            <a:t>What the function of RNN?</a:t>
          </a:r>
        </a:p>
        <a:p>
          <a:pPr marL="171450" lvl="1" indent="-171450" algn="l" defTabSz="800100">
            <a:lnSpc>
              <a:spcPct val="90000"/>
            </a:lnSpc>
            <a:spcBef>
              <a:spcPct val="0"/>
            </a:spcBef>
            <a:spcAft>
              <a:spcPct val="20000"/>
            </a:spcAft>
            <a:buFont typeface="+mj-lt"/>
            <a:buAutoNum type="arabicParenR"/>
          </a:pPr>
          <a:r>
            <a:rPr lang="en-US" sz="1800" kern="1200" dirty="0"/>
            <a:t>The limitation of RNN?</a:t>
          </a:r>
        </a:p>
      </dsp:txBody>
      <dsp:txXfrm>
        <a:off x="0" y="661981"/>
        <a:ext cx="10515600" cy="928395"/>
      </dsp:txXfrm>
    </dsp:sp>
    <dsp:sp modelId="{7990F4E8-438A-43C1-885E-EEA7D9343F4A}">
      <dsp:nvSpPr>
        <dsp:cNvPr id="0" name=""/>
        <dsp:cNvSpPr/>
      </dsp:nvSpPr>
      <dsp:spPr>
        <a:xfrm>
          <a:off x="0" y="1590376"/>
          <a:ext cx="10515600" cy="55165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hlinkClick xmlns:r="http://schemas.openxmlformats.org/officeDocument/2006/relationships" r:id="" action="ppaction://hlinksldjump"/>
            </a:rPr>
            <a:t>LSTM (Long Short-Term Memory )</a:t>
          </a:r>
          <a:endParaRPr lang="en-US" sz="2300" kern="1200" dirty="0"/>
        </a:p>
      </dsp:txBody>
      <dsp:txXfrm>
        <a:off x="26930" y="1617306"/>
        <a:ext cx="10461740" cy="497795"/>
      </dsp:txXfrm>
    </dsp:sp>
    <dsp:sp modelId="{D10C800B-51E3-48EF-9C0D-0C2FE39E48FD}">
      <dsp:nvSpPr>
        <dsp:cNvPr id="0" name=""/>
        <dsp:cNvSpPr/>
      </dsp:nvSpPr>
      <dsp:spPr>
        <a:xfrm>
          <a:off x="0" y="2142031"/>
          <a:ext cx="1051560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Font typeface="+mj-lt"/>
            <a:buAutoNum type="arabicParenR"/>
          </a:pPr>
          <a:r>
            <a:rPr lang="en-US" sz="1800" kern="1200" dirty="0"/>
            <a:t>Why do we need LSTM?</a:t>
          </a:r>
        </a:p>
        <a:p>
          <a:pPr marL="171450" lvl="1" indent="-171450" algn="l" defTabSz="800100">
            <a:lnSpc>
              <a:spcPct val="90000"/>
            </a:lnSpc>
            <a:spcBef>
              <a:spcPct val="0"/>
            </a:spcBef>
            <a:spcAft>
              <a:spcPct val="20000"/>
            </a:spcAft>
            <a:buFont typeface="+mj-lt"/>
            <a:buAutoNum type="arabicParenR"/>
          </a:pPr>
          <a:r>
            <a:rPr lang="en-US" sz="1800" kern="1200" dirty="0"/>
            <a:t>What the function of LSTM?</a:t>
          </a:r>
        </a:p>
        <a:p>
          <a:pPr marL="171450" lvl="1" indent="-171450" algn="l" defTabSz="800100">
            <a:lnSpc>
              <a:spcPct val="90000"/>
            </a:lnSpc>
            <a:spcBef>
              <a:spcPct val="0"/>
            </a:spcBef>
            <a:spcAft>
              <a:spcPct val="20000"/>
            </a:spcAft>
            <a:buFont typeface="+mj-lt"/>
            <a:buAutoNum type="arabicParenR"/>
          </a:pPr>
          <a:r>
            <a:rPr lang="en-US" sz="1800" kern="1200" dirty="0"/>
            <a:t>The limitation of LSTM?</a:t>
          </a:r>
        </a:p>
      </dsp:txBody>
      <dsp:txXfrm>
        <a:off x="0" y="2142031"/>
        <a:ext cx="10515600" cy="928395"/>
      </dsp:txXfrm>
    </dsp:sp>
    <dsp:sp modelId="{1C381B20-F604-49E4-8DCA-F91937A9F963}">
      <dsp:nvSpPr>
        <dsp:cNvPr id="0" name=""/>
        <dsp:cNvSpPr/>
      </dsp:nvSpPr>
      <dsp:spPr>
        <a:xfrm>
          <a:off x="0" y="3070426"/>
          <a:ext cx="10515600" cy="55165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hlinkClick xmlns:r="http://schemas.openxmlformats.org/officeDocument/2006/relationships" r:id=""/>
            </a:rPr>
            <a:t>GRU</a:t>
          </a:r>
          <a:r>
            <a:rPr lang="zh-TW" altLang="en-US" sz="2300" kern="1200" dirty="0">
              <a:hlinkClick xmlns:r="http://schemas.openxmlformats.org/officeDocument/2006/relationships" r:id=""/>
            </a:rPr>
            <a:t> </a:t>
          </a:r>
          <a:r>
            <a:rPr lang="en-US" altLang="en-US" sz="2300" kern="1200" dirty="0">
              <a:hlinkClick xmlns:r="http://schemas.openxmlformats.org/officeDocument/2006/relationships" r:id=""/>
            </a:rPr>
            <a:t>(Gated Recurrent Unit)</a:t>
          </a:r>
          <a:endParaRPr lang="en-US" sz="2300" kern="1200" dirty="0"/>
        </a:p>
      </dsp:txBody>
      <dsp:txXfrm>
        <a:off x="26930" y="3097356"/>
        <a:ext cx="10461740" cy="497795"/>
      </dsp:txXfrm>
    </dsp:sp>
    <dsp:sp modelId="{5F65272F-0B0A-42E6-8A3F-595278DB53CA}">
      <dsp:nvSpPr>
        <dsp:cNvPr id="0" name=""/>
        <dsp:cNvSpPr/>
      </dsp:nvSpPr>
      <dsp:spPr>
        <a:xfrm>
          <a:off x="0" y="3622081"/>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Font typeface="+mj-lt"/>
            <a:buAutoNum type="arabicParenR"/>
          </a:pPr>
          <a:r>
            <a:rPr lang="en-US" sz="1800" kern="1200" dirty="0"/>
            <a:t>The structure of GRU</a:t>
          </a:r>
        </a:p>
        <a:p>
          <a:pPr marL="171450" lvl="1" indent="-171450" algn="l" defTabSz="800100">
            <a:lnSpc>
              <a:spcPct val="90000"/>
            </a:lnSpc>
            <a:spcBef>
              <a:spcPct val="0"/>
            </a:spcBef>
            <a:spcAft>
              <a:spcPct val="20000"/>
            </a:spcAft>
            <a:buFont typeface="+mj-lt"/>
            <a:buAutoNum type="arabicParenR"/>
          </a:pPr>
          <a:r>
            <a:rPr lang="en-US" sz="1800" kern="1200" dirty="0"/>
            <a:t>Comparison GUR with LSTM</a:t>
          </a:r>
        </a:p>
      </dsp:txBody>
      <dsp:txXfrm>
        <a:off x="0" y="3622081"/>
        <a:ext cx="10515600" cy="6189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BD9B3D-A9B3-4C9A-B588-07FBC19126D5}" type="datetimeFigureOut">
              <a:rPr lang="zh-TW" altLang="en-US" smtClean="0"/>
              <a:t>2023/11/28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C4A74-29BC-4CC2-8AC6-3244CBB13BC8}" type="slidenum">
              <a:rPr lang="zh-TW" altLang="en-US" smtClean="0"/>
              <a:t>‹#›</a:t>
            </a:fld>
            <a:endParaRPr lang="zh-TW" altLang="en-US"/>
          </a:p>
        </p:txBody>
      </p:sp>
    </p:spTree>
    <p:extLst>
      <p:ext uri="{BB962C8B-B14F-4D97-AF65-F5344CB8AC3E}">
        <p14:creationId xmlns:p14="http://schemas.microsoft.com/office/powerpoint/2010/main" val="53212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背景圖像</a:t>
            </a:r>
            <a:r>
              <a:rPr lang="en-US" altLang="zh-TW" dirty="0"/>
              <a:t>:</a:t>
            </a:r>
            <a:r>
              <a:rPr lang="zh-TW" altLang="en-US" dirty="0"/>
              <a:t> 有從主而來的智慧。</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a:t>
            </a:fld>
            <a:endParaRPr lang="zh-TW" altLang="en-US"/>
          </a:p>
        </p:txBody>
      </p:sp>
    </p:spTree>
    <p:extLst>
      <p:ext uri="{BB962C8B-B14F-4D97-AF65-F5344CB8AC3E}">
        <p14:creationId xmlns:p14="http://schemas.microsoft.com/office/powerpoint/2010/main" val="2615098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RNN </a:t>
            </a:r>
            <a:r>
              <a:rPr lang="zh-TW" altLang="en-US" dirty="0"/>
              <a:t>有短期記憶問題，無法處理很長的輸入序列</a:t>
            </a:r>
          </a:p>
          <a:p>
            <a:pPr marL="171450" indent="-171450">
              <a:buFont typeface="Arial" panose="020B0604020202020204" pitchFamily="34" charset="0"/>
              <a:buChar char="•"/>
            </a:pPr>
            <a:r>
              <a:rPr lang="zh-TW" altLang="en-US" dirty="0"/>
              <a:t>訓練</a:t>
            </a:r>
            <a:r>
              <a:rPr lang="en-US" altLang="zh-TW" dirty="0"/>
              <a:t>RNN </a:t>
            </a:r>
            <a:r>
              <a:rPr lang="zh-TW" altLang="en-US" dirty="0"/>
              <a:t>需要投入極大的成本</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12</a:t>
            </a:fld>
            <a:endParaRPr lang="zh-TW" altLang="en-US"/>
          </a:p>
        </p:txBody>
      </p:sp>
    </p:spTree>
    <p:extLst>
      <p:ext uri="{BB962C8B-B14F-4D97-AF65-F5344CB8AC3E}">
        <p14:creationId xmlns:p14="http://schemas.microsoft.com/office/powerpoint/2010/main" val="978020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13</a:t>
            </a:fld>
            <a:endParaRPr lang="zh-TW" altLang="en-US"/>
          </a:p>
        </p:txBody>
      </p:sp>
    </p:spTree>
    <p:extLst>
      <p:ext uri="{BB962C8B-B14F-4D97-AF65-F5344CB8AC3E}">
        <p14:creationId xmlns:p14="http://schemas.microsoft.com/office/powerpoint/2010/main" val="1348475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15</a:t>
            </a:fld>
            <a:endParaRPr lang="zh-TW" altLang="en-US"/>
          </a:p>
        </p:txBody>
      </p:sp>
    </p:spTree>
    <p:extLst>
      <p:ext uri="{BB962C8B-B14F-4D97-AF65-F5344CB8AC3E}">
        <p14:creationId xmlns:p14="http://schemas.microsoft.com/office/powerpoint/2010/main" val="811662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Let’s say you’re looking at reviews online to determine if you want to buy Life cereal (don’t ask me why). You’ll first read the review then determine if someone thought it was good or if it was bad.</a:t>
            </a:r>
          </a:p>
          <a:p>
            <a:r>
              <a:rPr lang="en-US" altLang="zh-TW" dirty="0"/>
              <a:t>When you read the review, your brain subconsciously only remembers important keywords. You pick up words like “amazing” and “perfectly balanced breakfast”. You don’t care much for words like “this”, “gave“, “all”, “should”, etc. If a friend asks you the next day what the review said, you probably wouldn’t remember it word for word. You might remember the main points though like “will definitely be buying again”. If you’re a lot like me, the other words will fade away from memory.</a:t>
            </a:r>
          </a:p>
          <a:p>
            <a:r>
              <a:rPr lang="en-US" altLang="zh-TW" dirty="0"/>
              <a:t>And that is essentially what an LSTM or GRU does. It can learn to keep only relevant information to make predictions, and forget non relevant data. In this case, the words you remembered made you judge that it was good.</a:t>
            </a: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16</a:t>
            </a:fld>
            <a:endParaRPr lang="zh-TW" altLang="en-US"/>
          </a:p>
        </p:txBody>
      </p:sp>
    </p:spTree>
    <p:extLst>
      <p:ext uri="{BB962C8B-B14F-4D97-AF65-F5344CB8AC3E}">
        <p14:creationId xmlns:p14="http://schemas.microsoft.com/office/powerpoint/2010/main" val="337588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a:t>輸入門： 決定這一次的輸入需不需要被記憶，或者要記多少</a:t>
            </a:r>
            <a:r>
              <a:rPr lang="en-US" altLang="zh-TW" dirty="0"/>
              <a:t>(</a:t>
            </a:r>
            <a:r>
              <a:rPr lang="zh-TW" altLang="en-US" dirty="0"/>
              <a:t>可能只有記個三成</a:t>
            </a:r>
            <a:r>
              <a:rPr lang="en-US" altLang="zh-TW" dirty="0"/>
              <a:t>)</a:t>
            </a:r>
          </a:p>
          <a:p>
            <a:pPr marL="171450" indent="-171450">
              <a:buFont typeface="Arial" panose="020B0604020202020204" pitchFamily="34" charset="0"/>
              <a:buChar char="•"/>
            </a:pPr>
            <a:r>
              <a:rPr lang="zh-TW" altLang="en-US" dirty="0"/>
              <a:t>遺忘門： 決定要不要遺忘之前的</a:t>
            </a:r>
            <a:r>
              <a:rPr lang="en-US" altLang="zh-TW" dirty="0"/>
              <a:t>hidden state</a:t>
            </a:r>
            <a:r>
              <a:rPr lang="zh-TW" altLang="en-US" dirty="0"/>
              <a:t>，也可以按比例遺忘。</a:t>
            </a:r>
          </a:p>
          <a:p>
            <a:pPr marL="171450" indent="-171450">
              <a:buFont typeface="Arial" panose="020B0604020202020204" pitchFamily="34" charset="0"/>
              <a:buChar char="•"/>
            </a:pPr>
            <a:r>
              <a:rPr lang="zh-TW" altLang="en-US" dirty="0"/>
              <a:t>輸出門： 決定這一次所得到的輸出要放多少</a:t>
            </a:r>
            <a:r>
              <a:rPr lang="en-US" altLang="zh-TW" dirty="0"/>
              <a:t>(</a:t>
            </a:r>
            <a:r>
              <a:rPr lang="zh-TW" altLang="en-US" dirty="0"/>
              <a:t>也是比例</a:t>
            </a:r>
            <a:r>
              <a:rPr lang="en-US" altLang="zh-TW" dirty="0"/>
              <a:t>)</a:t>
            </a:r>
            <a:r>
              <a:rPr lang="zh-TW" altLang="en-US" dirty="0"/>
              <a:t>進去</a:t>
            </a:r>
            <a:r>
              <a:rPr lang="en-US" altLang="zh-TW" dirty="0"/>
              <a:t>hidden state</a:t>
            </a:r>
            <a:r>
              <a:rPr lang="zh-TW" altLang="en-US" dirty="0"/>
              <a:t>小房間。</a:t>
            </a:r>
            <a:endParaRPr lang="en-US" altLang="zh-TW" dirty="0"/>
          </a:p>
          <a:p>
            <a:pPr marL="0" indent="0">
              <a:buFont typeface="Arial" panose="020B0604020202020204" pitchFamily="34" charset="0"/>
              <a:buNone/>
            </a:pPr>
            <a:r>
              <a:rPr lang="zh-TW" altLang="en-US" dirty="0"/>
              <a:t>這三個門的合作可以讓某些不重要單字被忽略，進而讓梯度可以順利進行遠距離的傳遞，進而完成訓練。</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17</a:t>
            </a:fld>
            <a:endParaRPr lang="zh-TW" altLang="en-US"/>
          </a:p>
        </p:txBody>
      </p:sp>
    </p:spTree>
    <p:extLst>
      <p:ext uri="{BB962C8B-B14F-4D97-AF65-F5344CB8AC3E}">
        <p14:creationId xmlns:p14="http://schemas.microsoft.com/office/powerpoint/2010/main" val="2059986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Core Concept</a:t>
            </a:r>
          </a:p>
          <a:p>
            <a:r>
              <a:rPr lang="en-US" altLang="zh-TW" dirty="0"/>
              <a:t>The core concept of LSTM’s are the cell state, and it’s various gates. The cell state act as a transport highway that transfers relative information all the way down the sequence chain. You can think of it as the “memory” of the network. The cell state, in theory, can carry relevant information throughout the processing of the sequence. So even information from the earlier time steps can make it’s way to later time steps, reducing the effects of short-term memory. As the cell state goes on its journey, information get’s added or removed to the cell state via gates. The gates are different neural networks that decide which information is allowed on the cell state. The gates can learn what information is relevant to keep or forget during training.</a:t>
            </a: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18</a:t>
            </a:fld>
            <a:endParaRPr lang="zh-TW" altLang="en-US"/>
          </a:p>
        </p:txBody>
      </p:sp>
    </p:spTree>
    <p:extLst>
      <p:ext uri="{BB962C8B-B14F-4D97-AF65-F5344CB8AC3E}">
        <p14:creationId xmlns:p14="http://schemas.microsoft.com/office/powerpoint/2010/main" val="367622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b="0" i="0" dirty="0">
                <a:solidFill>
                  <a:srgbClr val="FFFFFF"/>
                </a:solidFill>
                <a:effectLst/>
                <a:latin typeface="Calibri" panose="020F0502020204030204" pitchFamily="34" charset="0"/>
              </a:rPr>
              <a:t>Sigmoid Activation squishes values between 0 &amp; 1.</a:t>
            </a:r>
          </a:p>
          <a:p>
            <a:pPr marL="171450" indent="-171450">
              <a:buFont typeface="Arial" panose="020B0604020202020204" pitchFamily="34" charset="0"/>
              <a:buChar char="•"/>
            </a:pPr>
            <a:r>
              <a:rPr lang="en-US" altLang="zh-TW" dirty="0"/>
              <a:t>That is helpful to update or forget data because </a:t>
            </a:r>
          </a:p>
          <a:p>
            <a:pPr marL="628650" lvl="1" indent="-171450">
              <a:buFont typeface="Wingdings" panose="05000000000000000000" pitchFamily="2" charset="2"/>
              <a:buChar char="Ø"/>
            </a:pPr>
            <a:r>
              <a:rPr lang="en-US" altLang="zh-TW" dirty="0"/>
              <a:t>Any number getting multiplied by 0 is 0, causing values to disappear or be forgotten.</a:t>
            </a:r>
          </a:p>
          <a:p>
            <a:pPr marL="628650" lvl="1" indent="-171450">
              <a:buFont typeface="Wingdings" panose="05000000000000000000" pitchFamily="2" charset="2"/>
              <a:buChar char="Ø"/>
            </a:pPr>
            <a:r>
              <a:rPr lang="en-US" altLang="zh-TW" dirty="0"/>
              <a:t>Any number multiplied by 1 is the same value. Therefore, that value stays the same or is kept.</a:t>
            </a:r>
          </a:p>
          <a:p>
            <a:pPr marL="171450" lvl="0" indent="-171450">
              <a:buFont typeface="Arial" panose="020B0604020202020204" pitchFamily="34" charset="0"/>
              <a:buChar char="•"/>
            </a:pPr>
            <a:r>
              <a:rPr lang="en-US" altLang="zh-TW" dirty="0"/>
              <a:t> The network can learn what data should be forgotten or what data is important to keep.</a:t>
            </a: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19</a:t>
            </a:fld>
            <a:endParaRPr lang="zh-TW" altLang="en-US"/>
          </a:p>
        </p:txBody>
      </p:sp>
    </p:spTree>
    <p:extLst>
      <p:ext uri="{BB962C8B-B14F-4D97-AF65-F5344CB8AC3E}">
        <p14:creationId xmlns:p14="http://schemas.microsoft.com/office/powerpoint/2010/main" val="3164559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20</a:t>
            </a:fld>
            <a:endParaRPr lang="zh-TW" altLang="en-US"/>
          </a:p>
        </p:txBody>
      </p:sp>
    </p:spTree>
    <p:extLst>
      <p:ext uri="{BB962C8B-B14F-4D97-AF65-F5344CB8AC3E}">
        <p14:creationId xmlns:p14="http://schemas.microsoft.com/office/powerpoint/2010/main" val="1736572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GRU</a:t>
            </a:r>
            <a:r>
              <a:rPr lang="zh-TW" altLang="en-US" dirty="0"/>
              <a:t>是</a:t>
            </a:r>
            <a:r>
              <a:rPr lang="en-US" altLang="zh-TW" dirty="0"/>
              <a:t>LSTM</a:t>
            </a:r>
            <a:r>
              <a:rPr lang="zh-TW" altLang="en-US" dirty="0"/>
              <a:t>的變體。他保留了</a:t>
            </a:r>
            <a:r>
              <a:rPr lang="en-US" altLang="zh-TW" dirty="0"/>
              <a:t>LSTM</a:t>
            </a:r>
            <a:r>
              <a:rPr lang="zh-TW" altLang="en-US" dirty="0"/>
              <a:t>劃重點，遺忘不重要訊息的特點，在</a:t>
            </a:r>
            <a:r>
              <a:rPr lang="en-US" altLang="zh-TW" dirty="0"/>
              <a:t>long-term</a:t>
            </a:r>
            <a:r>
              <a:rPr lang="zh-TW" altLang="en-US" dirty="0"/>
              <a:t>傳播的時候也不會被遺失。</a:t>
            </a:r>
            <a:endParaRPr lang="en-US" altLang="zh-TW" dirty="0"/>
          </a:p>
          <a:p>
            <a:pPr marL="171450" indent="-171450">
              <a:buFont typeface="Arial" panose="020B0604020202020204" pitchFamily="34" charset="0"/>
              <a:buChar char="•"/>
            </a:pPr>
            <a:r>
              <a:rPr lang="en-US" altLang="zh-TW" dirty="0"/>
              <a:t>GRU </a:t>
            </a:r>
            <a:r>
              <a:rPr lang="zh-TW" altLang="en-US" dirty="0"/>
              <a:t>主要是在</a:t>
            </a:r>
            <a:r>
              <a:rPr lang="en-US" altLang="zh-TW" dirty="0"/>
              <a:t>LSTM </a:t>
            </a:r>
            <a:r>
              <a:rPr lang="zh-TW" altLang="en-US" dirty="0"/>
              <a:t>的模型上做了一些簡化和調整，在訓練資料集比較大的情況下可以節省很多時間。</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21</a:t>
            </a:fld>
            <a:endParaRPr lang="zh-TW" altLang="en-US"/>
          </a:p>
        </p:txBody>
      </p:sp>
    </p:spTree>
    <p:extLst>
      <p:ext uri="{BB962C8B-B14F-4D97-AF65-F5344CB8AC3E}">
        <p14:creationId xmlns:p14="http://schemas.microsoft.com/office/powerpoint/2010/main" val="85142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a:t>重製門： 決定是否要遺忘之前留下來的</a:t>
            </a:r>
            <a:r>
              <a:rPr lang="en-US" altLang="zh-TW" dirty="0"/>
              <a:t>hidden state</a:t>
            </a:r>
            <a:r>
              <a:rPr lang="zh-TW" altLang="en-US" dirty="0"/>
              <a:t>。</a:t>
            </a:r>
          </a:p>
          <a:p>
            <a:pPr marL="171450" indent="-171450">
              <a:buFont typeface="Arial" panose="020B0604020202020204" pitchFamily="34" charset="0"/>
              <a:buChar char="•"/>
            </a:pPr>
            <a:r>
              <a:rPr lang="zh-TW" altLang="en-US" dirty="0"/>
              <a:t>更新門： 決定這一次的</a:t>
            </a:r>
            <a:r>
              <a:rPr lang="en-US" altLang="zh-TW" dirty="0"/>
              <a:t>hidden state</a:t>
            </a:r>
            <a:r>
              <a:rPr lang="zh-TW" altLang="en-US" dirty="0"/>
              <a:t>所要留下來的比例。</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23</a:t>
            </a:fld>
            <a:endParaRPr lang="zh-TW" altLang="en-US"/>
          </a:p>
        </p:txBody>
      </p:sp>
    </p:spTree>
    <p:extLst>
      <p:ext uri="{BB962C8B-B14F-4D97-AF65-F5344CB8AC3E}">
        <p14:creationId xmlns:p14="http://schemas.microsoft.com/office/powerpoint/2010/main" val="291717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b="0" i="0" dirty="0">
                <a:solidFill>
                  <a:srgbClr val="FFFFFF"/>
                </a:solidFill>
                <a:effectLst/>
                <a:latin typeface="Calibri" panose="020F0502020204030204" pitchFamily="34" charset="0"/>
              </a:rPr>
              <a:t>In other words, feed forward networks does not consider the relationship between current sample and the previous samples.</a:t>
            </a:r>
          </a:p>
          <a:p>
            <a:pPr marL="171450" indent="-171450">
              <a:buFont typeface="Arial" panose="020B0604020202020204" pitchFamily="34" charset="0"/>
              <a:buChar char="•"/>
            </a:pPr>
            <a:r>
              <a:rPr lang="en-US" altLang="zh-TW" b="0" i="0" dirty="0">
                <a:solidFill>
                  <a:srgbClr val="FFFFFF"/>
                </a:solidFill>
                <a:effectLst/>
                <a:latin typeface="Calibri" panose="020F0502020204030204" pitchFamily="34" charset="0"/>
              </a:rPr>
              <a:t>For some kind of data, especially time series data, the relationship between current and previous symbols is very important.</a:t>
            </a:r>
          </a:p>
          <a:p>
            <a:pPr marL="171450" indent="-171450">
              <a:buFont typeface="Arial" panose="020B0604020202020204" pitchFamily="34" charset="0"/>
              <a:buChar char="•"/>
            </a:pPr>
            <a:r>
              <a:rPr lang="en-US" altLang="zh-TW" b="0" i="0" dirty="0">
                <a:solidFill>
                  <a:srgbClr val="FFFFFF"/>
                </a:solidFill>
                <a:effectLst/>
                <a:latin typeface="Calibri" panose="020F0502020204030204" pitchFamily="34" charset="0"/>
              </a:rPr>
              <a:t>EX. For stock-price data, we need to use the previous price to predict next price.</a:t>
            </a:r>
          </a:p>
          <a:p>
            <a:pPr marL="171450" indent="-171450">
              <a:buFont typeface="Arial" panose="020B0604020202020204" pitchFamily="34" charset="0"/>
              <a:buChar char="•"/>
            </a:pPr>
            <a:endParaRPr lang="en-US" altLang="zh-TW" dirty="0"/>
          </a:p>
          <a:p>
            <a:pPr marL="171450" indent="-171450">
              <a:buFont typeface="Arial" panose="020B0604020202020204" pitchFamily="34" charset="0"/>
              <a:buChar char="•"/>
            </a:pPr>
            <a:r>
              <a:rPr lang="zh-TW" altLang="en-US" dirty="0"/>
              <a:t>時間相關問題，就是當下的答案會受過去的答案影響，而且也會影響未來的答案的一種特殊情況。也可以說是次序相關問題。</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4</a:t>
            </a:fld>
            <a:endParaRPr lang="zh-TW" altLang="en-US"/>
          </a:p>
        </p:txBody>
      </p:sp>
    </p:spTree>
    <p:extLst>
      <p:ext uri="{BB962C8B-B14F-4D97-AF65-F5344CB8AC3E}">
        <p14:creationId xmlns:p14="http://schemas.microsoft.com/office/powerpoint/2010/main" val="2703213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Wingdings" panose="05000000000000000000" pitchFamily="2" charset="2"/>
              <a:buChar char="Ø"/>
            </a:pPr>
            <a:r>
              <a:rPr lang="en-US" altLang="zh-TW" b="0" i="0" dirty="0">
                <a:solidFill>
                  <a:srgbClr val="242424"/>
                </a:solidFill>
                <a:effectLst/>
                <a:latin typeface="Calibri" panose="020F0502020204030204" pitchFamily="34" charset="0"/>
              </a:rPr>
              <a:t>GRU’s has fewer tensor operations; therefore, they are a little speedier to train then LSTM’s. </a:t>
            </a:r>
          </a:p>
          <a:p>
            <a:pPr marL="171450" indent="-171450">
              <a:buFont typeface="Wingdings" panose="05000000000000000000" pitchFamily="2" charset="2"/>
              <a:buChar char="Ø"/>
            </a:pPr>
            <a:r>
              <a:rPr lang="en-US" altLang="zh-TW" b="0" i="0" dirty="0">
                <a:solidFill>
                  <a:srgbClr val="242424"/>
                </a:solidFill>
                <a:effectLst/>
                <a:latin typeface="Calibri" panose="020F0502020204030204" pitchFamily="34" charset="0"/>
              </a:rPr>
              <a:t>There isn’t a clear winner which one is better. </a:t>
            </a:r>
          </a:p>
          <a:p>
            <a:pPr marL="171450" indent="-171450">
              <a:buFont typeface="Wingdings" panose="05000000000000000000" pitchFamily="2" charset="2"/>
              <a:buChar char="Ø"/>
            </a:pPr>
            <a:r>
              <a:rPr lang="en-US" altLang="zh-TW" b="0" i="0" dirty="0">
                <a:solidFill>
                  <a:srgbClr val="242424"/>
                </a:solidFill>
                <a:effectLst/>
                <a:latin typeface="Calibri" panose="020F0502020204030204" pitchFamily="34" charset="0"/>
              </a:rPr>
              <a:t>Researchers and engineers usually try both to determine which one works better for their use case.</a:t>
            </a: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26</a:t>
            </a:fld>
            <a:endParaRPr lang="zh-TW" altLang="en-US"/>
          </a:p>
        </p:txBody>
      </p:sp>
    </p:spTree>
    <p:extLst>
      <p:ext uri="{BB962C8B-B14F-4D97-AF65-F5344CB8AC3E}">
        <p14:creationId xmlns:p14="http://schemas.microsoft.com/office/powerpoint/2010/main" val="396828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a:buNone/>
            </a:pPr>
            <a:r>
              <a:rPr lang="en-US" altLang="zh-TW" sz="1200" i="1" dirty="0">
                <a:latin typeface="Calibri" panose="020F0502020204030204" pitchFamily="34" charset="0"/>
                <a:cs typeface="Calibri" panose="020F0502020204030204" pitchFamily="34" charset="0"/>
              </a:rPr>
              <a:t>Reference: </a:t>
            </a:r>
          </a:p>
          <a:p>
            <a:pPr marL="0" indent="0" algn="l">
              <a:buNone/>
            </a:pPr>
            <a:r>
              <a:rPr lang="en-US" altLang="zh-TW" sz="1200" i="1" dirty="0">
                <a:latin typeface="Calibri" panose="020F0502020204030204" pitchFamily="34" charset="0"/>
                <a:cs typeface="Calibri" panose="020F0502020204030204" pitchFamily="34" charset="0"/>
              </a:rPr>
              <a:t>https://tengyuanchang.medium.com/%E6%AF%94%E8%BC%83%E9%95%B7%E7%9F%AD%E6%9C%9F%E8%A8%98%E6%86%B6%E6%A8%A1%E5%9E%8B-lstm-%E8%88%87%E6%94%B9%E8%89%AF%E5%BE%8C%E7%9A%84%E9%81%9E%E6%AD%B8%E7%A5%9E%E7%B6%93%E7%B6%B2%E8%B7%AF%E6%A8%A1%E5%9E%8B-gru-813dec22ec6d</a:t>
            </a:r>
            <a:endParaRPr lang="zh-TW" altLang="en-US" sz="1200" i="1" dirty="0">
              <a:latin typeface="Calibri" panose="020F0502020204030204" pitchFamily="34" charset="0"/>
              <a:cs typeface="Calibri" panose="020F0502020204030204" pitchFamily="34" charset="0"/>
            </a:endParaRPr>
          </a:p>
          <a:p>
            <a:pPr algn="l"/>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27</a:t>
            </a:fld>
            <a:endParaRPr lang="zh-TW" altLang="en-US"/>
          </a:p>
        </p:txBody>
      </p:sp>
    </p:spTree>
    <p:extLst>
      <p:ext uri="{BB962C8B-B14F-4D97-AF65-F5344CB8AC3E}">
        <p14:creationId xmlns:p14="http://schemas.microsoft.com/office/powerpoint/2010/main" val="4246376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簡報完畢</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28</a:t>
            </a:fld>
            <a:endParaRPr lang="zh-TW" altLang="en-US"/>
          </a:p>
        </p:txBody>
      </p:sp>
    </p:spTree>
    <p:extLst>
      <p:ext uri="{BB962C8B-B14F-4D97-AF65-F5344CB8AC3E}">
        <p14:creationId xmlns:p14="http://schemas.microsoft.com/office/powerpoint/2010/main" val="368615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卷積神經網路</a:t>
            </a:r>
            <a:r>
              <a:rPr lang="en-US" altLang="zh-TW" dirty="0"/>
              <a:t>– CNN</a:t>
            </a:r>
            <a:r>
              <a:rPr lang="zh-TW" altLang="en-US" dirty="0"/>
              <a:t>和普通的演算法大部分都是輸入和輸出的一一對應，也就是一個輸入得到一個輸出。不同的輸入之間是沒有關聯的。</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5</a:t>
            </a:fld>
            <a:endParaRPr lang="zh-TW" altLang="en-US"/>
          </a:p>
        </p:txBody>
      </p:sp>
    </p:spTree>
    <p:extLst>
      <p:ext uri="{BB962C8B-B14F-4D97-AF65-F5344CB8AC3E}">
        <p14:creationId xmlns:p14="http://schemas.microsoft.com/office/powerpoint/2010/main" val="2876522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First words get transformed into machine-readable vectors. </a:t>
            </a:r>
          </a:p>
          <a:p>
            <a:pPr marL="171450" indent="-171450">
              <a:buFont typeface="Arial" panose="020B0604020202020204" pitchFamily="34" charset="0"/>
              <a:buChar char="•"/>
            </a:pPr>
            <a:r>
              <a:rPr lang="en-US" altLang="zh-TW" dirty="0"/>
              <a:t>Then the RNN processes the sequence of vectors one by one.</a:t>
            </a:r>
          </a:p>
          <a:p>
            <a:pPr marL="171450" indent="-171450">
              <a:buFont typeface="Arial" panose="020B0604020202020204" pitchFamily="34" charset="0"/>
              <a:buChar char="•"/>
            </a:pPr>
            <a:r>
              <a:rPr lang="en-US" altLang="zh-TW" dirty="0"/>
              <a:t>While processing, it passes the previous hidden state to the next step of the sequence. </a:t>
            </a:r>
          </a:p>
          <a:p>
            <a:pPr marL="171450" indent="-171450">
              <a:buFont typeface="Arial" panose="020B0604020202020204" pitchFamily="34" charset="0"/>
              <a:buChar char="•"/>
            </a:pPr>
            <a:r>
              <a:rPr lang="en-US" altLang="zh-TW" dirty="0"/>
              <a:t>The hidden state acts as the neural networks memory. It holds information on previous data the network has seen before.</a:t>
            </a:r>
          </a:p>
          <a:p>
            <a:pPr marL="171450" indent="-171450">
              <a:buFont typeface="Arial" panose="020B0604020202020204" pitchFamily="34" charset="0"/>
              <a:buChar char="•"/>
            </a:pPr>
            <a:r>
              <a:rPr lang="en-US" altLang="zh-TW" dirty="0"/>
              <a:t>The tanh activation is used to help regulate the values flowing through the network. The tanh function squishes values to always be between -1 and 1, thus regulating the output of the neural network. </a:t>
            </a: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6</a:t>
            </a:fld>
            <a:endParaRPr lang="zh-TW" altLang="en-US"/>
          </a:p>
        </p:txBody>
      </p:sp>
    </p:spTree>
    <p:extLst>
      <p:ext uri="{BB962C8B-B14F-4D97-AF65-F5344CB8AC3E}">
        <p14:creationId xmlns:p14="http://schemas.microsoft.com/office/powerpoint/2010/main" val="1149777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這個循環能夠讓資訊從神經網路中的上一步傳遞到下一步，雖然這些環看起來讓</a:t>
            </a:r>
            <a:r>
              <a:rPr lang="en-US" altLang="zh-TW" dirty="0"/>
              <a:t>RNN</a:t>
            </a:r>
            <a:r>
              <a:rPr lang="zh-TW" altLang="en-US" dirty="0"/>
              <a:t>變得有點複雜，但是它其實與傳統神經網路類似，只是把同一個網路多次複製，將資訊傳遞到下一個網路。</a:t>
            </a:r>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7</a:t>
            </a:fld>
            <a:endParaRPr lang="zh-TW" altLang="en-US"/>
          </a:p>
        </p:txBody>
      </p:sp>
    </p:spTree>
    <p:extLst>
      <p:ext uri="{BB962C8B-B14F-4D97-AF65-F5344CB8AC3E}">
        <p14:creationId xmlns:p14="http://schemas.microsoft.com/office/powerpoint/2010/main" val="328445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customer reviews: https://raw.githubusercontent.com/SophonPlus/ChineseNlpCorpus/master/datasets/waimai_10k/waimai_10k.csv</a:t>
            </a:r>
          </a:p>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8</a:t>
            </a:fld>
            <a:endParaRPr lang="zh-TW" altLang="en-US"/>
          </a:p>
        </p:txBody>
      </p:sp>
    </p:spTree>
    <p:extLst>
      <p:ext uri="{BB962C8B-B14F-4D97-AF65-F5344CB8AC3E}">
        <p14:creationId xmlns:p14="http://schemas.microsoft.com/office/powerpoint/2010/main" val="3750983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b="0" i="0" dirty="0">
                <a:solidFill>
                  <a:srgbClr val="363A3D"/>
                </a:solidFill>
                <a:effectLst/>
                <a:latin typeface="Calibri" panose="020F0502020204030204" pitchFamily="34" charset="0"/>
              </a:rPr>
              <a:t>淺談遞歸神經網路 </a:t>
            </a:r>
            <a:r>
              <a:rPr lang="en-US" altLang="zh-TW" b="0" i="0" dirty="0">
                <a:solidFill>
                  <a:srgbClr val="363A3D"/>
                </a:solidFill>
                <a:effectLst/>
                <a:latin typeface="Calibri" panose="020F0502020204030204" pitchFamily="34" charset="0"/>
              </a:rPr>
              <a:t>(RNN) </a:t>
            </a:r>
            <a:r>
              <a:rPr lang="zh-TW" altLang="en-US" b="0" i="0" dirty="0">
                <a:solidFill>
                  <a:srgbClr val="363A3D"/>
                </a:solidFill>
                <a:effectLst/>
                <a:latin typeface="Calibri" panose="020F0502020204030204" pitchFamily="34" charset="0"/>
              </a:rPr>
              <a:t>與長短期記憶模型 </a:t>
            </a:r>
            <a:r>
              <a:rPr lang="en-US" altLang="zh-TW" b="0" i="0" dirty="0">
                <a:solidFill>
                  <a:srgbClr val="363A3D"/>
                </a:solidFill>
                <a:effectLst/>
                <a:latin typeface="Calibri" panose="020F0502020204030204" pitchFamily="34" charset="0"/>
              </a:rPr>
              <a:t>(LSTM)</a:t>
            </a:r>
            <a:br>
              <a:rPr lang="en-US" altLang="zh-TW" b="0" i="0" dirty="0">
                <a:solidFill>
                  <a:srgbClr val="363A3D"/>
                </a:solidFill>
                <a:effectLst/>
                <a:latin typeface="Calibri" panose="020F0502020204030204" pitchFamily="34" charset="0"/>
              </a:rPr>
            </a:br>
            <a:r>
              <a:rPr lang="en-US" altLang="zh-TW" b="0" i="0" dirty="0">
                <a:solidFill>
                  <a:srgbClr val="363A3D"/>
                </a:solidFill>
                <a:effectLst/>
                <a:latin typeface="Calibri" panose="020F0502020204030204" pitchFamily="34" charset="0"/>
              </a:rPr>
              <a:t>https://tengyuanchang.medium.com/%E6%B7%BA%E8%AB%87%E9%81%9E%E6%AD%B8%E7%A5%9E%E7%B6%93%E7%B6%B2%E8%B7%AF-rnn-%E8%88%87%E9%95%B7%E7%9F%AD%E6%9C%9F%E8%A8%98%E6%86%B6%E6%A8%A1%E5%9E%8B-lstm-300cbe5efcc3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b="0" i="0" dirty="0">
                <a:solidFill>
                  <a:srgbClr val="363A3D"/>
                </a:solidFill>
                <a:effectLst/>
                <a:latin typeface="Calibri" panose="020F0502020204030204" pitchFamily="34" charset="0"/>
              </a:rPr>
              <a:t>LSTM RNN in Keras: Examples of One-to-Many, Many-to-One &amp; Many-to-Many</a:t>
            </a:r>
            <a:br>
              <a:rPr lang="en-US" altLang="zh-TW" dirty="0"/>
            </a:br>
            <a:r>
              <a:rPr lang="en-US" altLang="zh-TW" dirty="0"/>
              <a:t>https://wandb.ai/ayush-thakur/dl-question-bank/reports/LSTM-RNN-in-Keras-Examples-of-One-to-Many-Many-to-One-Many-to-Many---VmlldzoyMDIzOTM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a:t>RNN </a:t>
            </a:r>
            <a:r>
              <a:rPr lang="zh-TW" altLang="en-US" dirty="0"/>
              <a:t>與 </a:t>
            </a:r>
            <a:r>
              <a:rPr lang="en-US" altLang="zh-TW" dirty="0"/>
              <a:t>LSTM </a:t>
            </a:r>
            <a:r>
              <a:rPr lang="zh-TW" altLang="en-US" dirty="0"/>
              <a:t>的強大效果以及應用方向</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dirty="0"/>
              <a:t>遞歸神經網路強大的地方在於它允許輸入與輸出的資料不只是單一組向量，而是多組向量組成的序列。當只能一組固定大小的向量輸入，且只允許一組向量輸出時時，可以處理分類問題。但一組輸入多組輸出時，就可以處理將圖片自動標上文字的問題。多組輸入一組輸出則可以處理文本的情感理解，比如說從一段文章中知道是正面或反面的結果。而當可以處理多組輸入，多組輸出時，就可以處理自動翻譯，或是影片分類的問題。</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9</a:t>
            </a:fld>
            <a:endParaRPr lang="zh-TW" altLang="en-US"/>
          </a:p>
        </p:txBody>
      </p:sp>
    </p:spTree>
    <p:extLst>
      <p:ext uri="{BB962C8B-B14F-4D97-AF65-F5344CB8AC3E}">
        <p14:creationId xmlns:p14="http://schemas.microsoft.com/office/powerpoint/2010/main" val="142747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10</a:t>
            </a:fld>
            <a:endParaRPr lang="zh-TW" altLang="en-US"/>
          </a:p>
        </p:txBody>
      </p:sp>
    </p:spTree>
    <p:extLst>
      <p:ext uri="{BB962C8B-B14F-4D97-AF65-F5344CB8AC3E}">
        <p14:creationId xmlns:p14="http://schemas.microsoft.com/office/powerpoint/2010/main" val="2107166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B44C4A74-29BC-4CC2-8AC6-3244CBB13BC8}" type="slidenum">
              <a:rPr lang="zh-TW" altLang="en-US" smtClean="0"/>
              <a:t>11</a:t>
            </a:fld>
            <a:endParaRPr lang="zh-TW" altLang="en-US"/>
          </a:p>
        </p:txBody>
      </p:sp>
    </p:spTree>
    <p:extLst>
      <p:ext uri="{BB962C8B-B14F-4D97-AF65-F5344CB8AC3E}">
        <p14:creationId xmlns:p14="http://schemas.microsoft.com/office/powerpoint/2010/main" val="51350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5A2676-939B-2750-7FB1-4C082157F95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D594D39-2FC3-5932-E3F2-128DA3217F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28617DB-6CCF-6217-EC66-7011C762F39F}"/>
              </a:ext>
            </a:extLst>
          </p:cNvPr>
          <p:cNvSpPr>
            <a:spLocks noGrp="1"/>
          </p:cNvSpPr>
          <p:nvPr>
            <p:ph type="dt" sz="half" idx="10"/>
          </p:nvPr>
        </p:nvSpPr>
        <p:spPr/>
        <p:txBody>
          <a:bodyPr/>
          <a:lstStyle/>
          <a:p>
            <a:fld id="{5BA2D124-DEA5-4282-BBBA-8BB981293C81}"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AD90C734-550E-5F96-C236-280159149D27}"/>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5D124934-7565-A5E5-885A-895E7459BFE5}"/>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2160448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2E004C-D1DD-FAF2-8CF0-AFFF84B409E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679A88B-6365-1951-B94F-251218EB458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98C5774-1FBA-0DF7-418F-8C4C0BFE1854}"/>
              </a:ext>
            </a:extLst>
          </p:cNvPr>
          <p:cNvSpPr>
            <a:spLocks noGrp="1"/>
          </p:cNvSpPr>
          <p:nvPr>
            <p:ph type="dt" sz="half" idx="10"/>
          </p:nvPr>
        </p:nvSpPr>
        <p:spPr/>
        <p:txBody>
          <a:bodyPr/>
          <a:lstStyle/>
          <a:p>
            <a:fld id="{C4A7DFC3-93D9-4C72-BD91-070A3D0740B8}"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52CFFD7F-057A-C61D-9F28-1E3B5F0A2C6D}"/>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5A49E39B-B4E9-D738-6259-84F1542B5897}"/>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415910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C2B3745-9F44-7BA7-C867-5FE5082029C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B34C2AA-B33E-FE2E-927E-FD8DDADE7B1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41DF33C-CD84-B4DC-9786-D1C794375247}"/>
              </a:ext>
            </a:extLst>
          </p:cNvPr>
          <p:cNvSpPr>
            <a:spLocks noGrp="1"/>
          </p:cNvSpPr>
          <p:nvPr>
            <p:ph type="dt" sz="half" idx="10"/>
          </p:nvPr>
        </p:nvSpPr>
        <p:spPr/>
        <p:txBody>
          <a:bodyPr/>
          <a:lstStyle/>
          <a:p>
            <a:fld id="{EB110D6B-0D00-490E-A3DD-5CA00D9D100C}"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E9A08B6C-C0EE-2970-3894-56F39D374919}"/>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CADB740C-37B7-1302-7041-F79A0CE8F08E}"/>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615956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2844B-315C-75F3-BB5E-51DCF125ED0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FCDE1AB-D0BA-AFDD-4CA9-2846F96ED6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621D505-5CEF-68A9-E523-B9CAD3B66C0A}"/>
              </a:ext>
            </a:extLst>
          </p:cNvPr>
          <p:cNvSpPr>
            <a:spLocks noGrp="1"/>
          </p:cNvSpPr>
          <p:nvPr>
            <p:ph type="dt" sz="half" idx="10"/>
          </p:nvPr>
        </p:nvSpPr>
        <p:spPr/>
        <p:txBody>
          <a:bodyPr/>
          <a:lstStyle/>
          <a:p>
            <a:fld id="{252CEB54-D5F5-412D-8E07-06461A49AFDE}"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C9402E03-974A-2813-D9A1-973E1EA648E7}"/>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60D34DE6-5BE1-A9A6-8696-4E652AE4A018}"/>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406833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B08A1E-AF40-2A73-9CD3-4EBAB816CB6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C0031CC-15B5-B4D0-B962-B0E49AB59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C3F122A-7DC2-EEB1-4826-704F183ED320}"/>
              </a:ext>
            </a:extLst>
          </p:cNvPr>
          <p:cNvSpPr>
            <a:spLocks noGrp="1"/>
          </p:cNvSpPr>
          <p:nvPr>
            <p:ph type="dt" sz="half" idx="10"/>
          </p:nvPr>
        </p:nvSpPr>
        <p:spPr/>
        <p:txBody>
          <a:bodyPr/>
          <a:lstStyle/>
          <a:p>
            <a:fld id="{3C2A66E8-EC1E-46C9-8A6C-0151F86FB011}"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3AE45856-39AF-7B3A-E9A0-752EBA1B078E}"/>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DC8463AA-ADBB-A9C6-935C-30D247C45198}"/>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354412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C49E54-54FF-9BA7-A56F-075F0D92255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F5787CA-2FC9-9752-BA7C-7BA9DE888AB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249768C7-178B-F275-B369-53AFAFC483C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E01430E-5D33-7247-C583-C4224DC52E25}"/>
              </a:ext>
            </a:extLst>
          </p:cNvPr>
          <p:cNvSpPr>
            <a:spLocks noGrp="1"/>
          </p:cNvSpPr>
          <p:nvPr>
            <p:ph type="dt" sz="half" idx="10"/>
          </p:nvPr>
        </p:nvSpPr>
        <p:spPr/>
        <p:txBody>
          <a:bodyPr/>
          <a:lstStyle/>
          <a:p>
            <a:fld id="{61CC122C-95B5-4A24-BBED-22C8E4AB12DC}" type="datetime1">
              <a:rPr lang="zh-TW" altLang="en-US" smtClean="0"/>
              <a:t>2023/11/28</a:t>
            </a:fld>
            <a:endParaRPr lang="zh-TW" altLang="en-US"/>
          </a:p>
        </p:txBody>
      </p:sp>
      <p:sp>
        <p:nvSpPr>
          <p:cNvPr id="6" name="頁尾版面配置區 5">
            <a:extLst>
              <a:ext uri="{FF2B5EF4-FFF2-40B4-BE49-F238E27FC236}">
                <a16:creationId xmlns:a16="http://schemas.microsoft.com/office/drawing/2014/main" id="{DF89D290-1B9A-508E-DE9E-A1C17DB95B7B}"/>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7" name="投影片編號版面配置區 6">
            <a:extLst>
              <a:ext uri="{FF2B5EF4-FFF2-40B4-BE49-F238E27FC236}">
                <a16:creationId xmlns:a16="http://schemas.microsoft.com/office/drawing/2014/main" id="{33463CA7-01CE-D8F7-5ABD-41C47F72526A}"/>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304081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637D6D-1D52-96E0-E6E2-A083EF98751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1CBCAE3-D6F2-503D-10DA-CDD40B9B5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36E758CD-CE56-66B5-17BC-6AF21FE0F0C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D73D980-6DC2-2EE3-9178-0AC413C41F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BF8086E-E721-49A0-1217-EE0800C7387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49C3E3E-C2E1-D235-38BC-A01A00ADA3AC}"/>
              </a:ext>
            </a:extLst>
          </p:cNvPr>
          <p:cNvSpPr>
            <a:spLocks noGrp="1"/>
          </p:cNvSpPr>
          <p:nvPr>
            <p:ph type="dt" sz="half" idx="10"/>
          </p:nvPr>
        </p:nvSpPr>
        <p:spPr/>
        <p:txBody>
          <a:bodyPr/>
          <a:lstStyle/>
          <a:p>
            <a:fld id="{9F153525-B47A-41F0-B3B0-A7524E4123A4}" type="datetime1">
              <a:rPr lang="zh-TW" altLang="en-US" smtClean="0"/>
              <a:t>2023/11/28</a:t>
            </a:fld>
            <a:endParaRPr lang="zh-TW" altLang="en-US"/>
          </a:p>
        </p:txBody>
      </p:sp>
      <p:sp>
        <p:nvSpPr>
          <p:cNvPr id="8" name="頁尾版面配置區 7">
            <a:extLst>
              <a:ext uri="{FF2B5EF4-FFF2-40B4-BE49-F238E27FC236}">
                <a16:creationId xmlns:a16="http://schemas.microsoft.com/office/drawing/2014/main" id="{F302E919-2AF9-1E36-9A41-10D7C0B6F41E}"/>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9" name="投影片編號版面配置區 8">
            <a:extLst>
              <a:ext uri="{FF2B5EF4-FFF2-40B4-BE49-F238E27FC236}">
                <a16:creationId xmlns:a16="http://schemas.microsoft.com/office/drawing/2014/main" id="{AB639315-77E4-27EF-7B71-9A65AF0497F3}"/>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94668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5EF001-71CA-F667-ADB7-40800F38C3C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C16AB18-38F7-AA9D-7BD0-93B4B9F65991}"/>
              </a:ext>
            </a:extLst>
          </p:cNvPr>
          <p:cNvSpPr>
            <a:spLocks noGrp="1"/>
          </p:cNvSpPr>
          <p:nvPr>
            <p:ph type="dt" sz="half" idx="10"/>
          </p:nvPr>
        </p:nvSpPr>
        <p:spPr/>
        <p:txBody>
          <a:bodyPr/>
          <a:lstStyle/>
          <a:p>
            <a:fld id="{61E3E1AD-5102-4927-A183-17546DC819A1}" type="datetime1">
              <a:rPr lang="zh-TW" altLang="en-US" smtClean="0"/>
              <a:t>2023/11/28</a:t>
            </a:fld>
            <a:endParaRPr lang="zh-TW" altLang="en-US"/>
          </a:p>
        </p:txBody>
      </p:sp>
      <p:sp>
        <p:nvSpPr>
          <p:cNvPr id="4" name="頁尾版面配置區 3">
            <a:extLst>
              <a:ext uri="{FF2B5EF4-FFF2-40B4-BE49-F238E27FC236}">
                <a16:creationId xmlns:a16="http://schemas.microsoft.com/office/drawing/2014/main" id="{5B71F906-52A1-B72C-B9F4-CCDCA70BF0CB}"/>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5" name="投影片編號版面配置區 4">
            <a:extLst>
              <a:ext uri="{FF2B5EF4-FFF2-40B4-BE49-F238E27FC236}">
                <a16:creationId xmlns:a16="http://schemas.microsoft.com/office/drawing/2014/main" id="{53FFFAA8-F18A-22F9-9778-1DCE750C75BB}"/>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215345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941C4C8-7548-B70B-16C6-E2B45A7B164D}"/>
              </a:ext>
            </a:extLst>
          </p:cNvPr>
          <p:cNvSpPr>
            <a:spLocks noGrp="1"/>
          </p:cNvSpPr>
          <p:nvPr>
            <p:ph type="dt" sz="half" idx="10"/>
          </p:nvPr>
        </p:nvSpPr>
        <p:spPr/>
        <p:txBody>
          <a:bodyPr/>
          <a:lstStyle/>
          <a:p>
            <a:fld id="{E4C10F99-B32A-4899-B374-FA5133C628F3}" type="datetime1">
              <a:rPr lang="zh-TW" altLang="en-US" smtClean="0"/>
              <a:t>2023/11/28</a:t>
            </a:fld>
            <a:endParaRPr lang="zh-TW" altLang="en-US"/>
          </a:p>
        </p:txBody>
      </p:sp>
      <p:sp>
        <p:nvSpPr>
          <p:cNvPr id="3" name="頁尾版面配置區 2">
            <a:extLst>
              <a:ext uri="{FF2B5EF4-FFF2-40B4-BE49-F238E27FC236}">
                <a16:creationId xmlns:a16="http://schemas.microsoft.com/office/drawing/2014/main" id="{97405AF6-FABE-3573-7CA5-D71622531EB4}"/>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4" name="投影片編號版面配置區 3">
            <a:extLst>
              <a:ext uri="{FF2B5EF4-FFF2-40B4-BE49-F238E27FC236}">
                <a16:creationId xmlns:a16="http://schemas.microsoft.com/office/drawing/2014/main" id="{94F0529B-62F8-AC50-E589-E65391E60BE0}"/>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4024018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EDA4B-4FE0-5C75-8ED9-6A0A4EA5D8B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34362B2-4801-F85C-4A06-BCEEC295A0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E90A813-FB2E-55CD-4CBA-144830315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DFA9100-9428-613A-236C-2C2662460E85}"/>
              </a:ext>
            </a:extLst>
          </p:cNvPr>
          <p:cNvSpPr>
            <a:spLocks noGrp="1"/>
          </p:cNvSpPr>
          <p:nvPr>
            <p:ph type="dt" sz="half" idx="10"/>
          </p:nvPr>
        </p:nvSpPr>
        <p:spPr/>
        <p:txBody>
          <a:bodyPr/>
          <a:lstStyle/>
          <a:p>
            <a:fld id="{62500F2D-E34F-4DB2-9AB3-BF2201D65559}" type="datetime1">
              <a:rPr lang="zh-TW" altLang="en-US" smtClean="0"/>
              <a:t>2023/11/28</a:t>
            </a:fld>
            <a:endParaRPr lang="zh-TW" altLang="en-US"/>
          </a:p>
        </p:txBody>
      </p:sp>
      <p:sp>
        <p:nvSpPr>
          <p:cNvPr id="6" name="頁尾版面配置區 5">
            <a:extLst>
              <a:ext uri="{FF2B5EF4-FFF2-40B4-BE49-F238E27FC236}">
                <a16:creationId xmlns:a16="http://schemas.microsoft.com/office/drawing/2014/main" id="{A1F2BAF8-5DAA-BDC8-1B0C-4E1E732D302A}"/>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7" name="投影片編號版面配置區 6">
            <a:extLst>
              <a:ext uri="{FF2B5EF4-FFF2-40B4-BE49-F238E27FC236}">
                <a16:creationId xmlns:a16="http://schemas.microsoft.com/office/drawing/2014/main" id="{9D52479C-2B67-C48C-538B-F361E2348B98}"/>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280311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CF5824-C51A-6182-6AD1-25BE9056035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C242EC9-7FC3-D809-BFEB-0DBC3A2A1E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DEE589B-B5DA-BD8F-0B32-68AF1DB8E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6812718-2BDF-1DAE-0A63-DA33B92D225B}"/>
              </a:ext>
            </a:extLst>
          </p:cNvPr>
          <p:cNvSpPr>
            <a:spLocks noGrp="1"/>
          </p:cNvSpPr>
          <p:nvPr>
            <p:ph type="dt" sz="half" idx="10"/>
          </p:nvPr>
        </p:nvSpPr>
        <p:spPr/>
        <p:txBody>
          <a:bodyPr/>
          <a:lstStyle/>
          <a:p>
            <a:fld id="{73548640-8092-4B7E-B933-23B285DD4EC0}" type="datetime1">
              <a:rPr lang="zh-TW" altLang="en-US" smtClean="0"/>
              <a:t>2023/11/28</a:t>
            </a:fld>
            <a:endParaRPr lang="zh-TW" altLang="en-US"/>
          </a:p>
        </p:txBody>
      </p:sp>
      <p:sp>
        <p:nvSpPr>
          <p:cNvPr id="6" name="頁尾版面配置區 5">
            <a:extLst>
              <a:ext uri="{FF2B5EF4-FFF2-40B4-BE49-F238E27FC236}">
                <a16:creationId xmlns:a16="http://schemas.microsoft.com/office/drawing/2014/main" id="{ADEBBBCB-CE58-D9DA-2EF5-F2394A1DF9FB}"/>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
        <p:nvSpPr>
          <p:cNvPr id="7" name="投影片編號版面配置區 6">
            <a:extLst>
              <a:ext uri="{FF2B5EF4-FFF2-40B4-BE49-F238E27FC236}">
                <a16:creationId xmlns:a16="http://schemas.microsoft.com/office/drawing/2014/main" id="{AE55F133-9982-D138-EB9A-087BFF64ACE1}"/>
              </a:ext>
            </a:extLst>
          </p:cNvPr>
          <p:cNvSpPr>
            <a:spLocks noGrp="1"/>
          </p:cNvSpPr>
          <p:nvPr>
            <p:ph type="sldNum" sz="quarter" idx="12"/>
          </p:nvPr>
        </p:nvSpPr>
        <p:spPr/>
        <p:txBody>
          <a:body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3773321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2FEBF8C-DE30-B43B-A817-721A618A97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8B6DF99C-599D-0841-E2A0-77A94C872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F699113-A715-5B99-2C51-3B4762637C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518F6-590E-4F05-81DC-226749697BBE}" type="datetime1">
              <a:rPr lang="zh-TW" altLang="en-US" smtClean="0"/>
              <a:t>2023/11/28</a:t>
            </a:fld>
            <a:endParaRPr lang="zh-TW" altLang="en-US"/>
          </a:p>
        </p:txBody>
      </p:sp>
      <p:sp>
        <p:nvSpPr>
          <p:cNvPr id="5" name="頁尾版面配置區 4">
            <a:extLst>
              <a:ext uri="{FF2B5EF4-FFF2-40B4-BE49-F238E27FC236}">
                <a16:creationId xmlns:a16="http://schemas.microsoft.com/office/drawing/2014/main" id="{5FC0F200-49DF-1048-1901-A64517DF2E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dirty="0"/>
              <a:t>111C71008 Ho, Che-Ping(</a:t>
            </a:r>
            <a:r>
              <a:rPr lang="zh-TW" altLang="en-US"/>
              <a:t>何哲平</a:t>
            </a:r>
            <a:r>
              <a:rPr lang="en-US" altLang="zh-TW" dirty="0"/>
              <a:t>)</a:t>
            </a:r>
            <a:endParaRPr lang="zh-TW" altLang="en-US"/>
          </a:p>
        </p:txBody>
      </p:sp>
      <p:sp>
        <p:nvSpPr>
          <p:cNvPr id="6" name="投影片編號版面配置區 5">
            <a:extLst>
              <a:ext uri="{FF2B5EF4-FFF2-40B4-BE49-F238E27FC236}">
                <a16:creationId xmlns:a16="http://schemas.microsoft.com/office/drawing/2014/main" id="{F3055D1C-D5EB-3FBA-AD47-8E5D3321D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41E4F-9D75-46F6-80F1-FBA169357D88}" type="slidenum">
              <a:rPr lang="zh-TW" altLang="en-US" smtClean="0"/>
              <a:t>‹#›</a:t>
            </a:fld>
            <a:endParaRPr lang="zh-TW" altLang="en-US"/>
          </a:p>
        </p:txBody>
      </p:sp>
    </p:spTree>
    <p:extLst>
      <p:ext uri="{BB962C8B-B14F-4D97-AF65-F5344CB8AC3E}">
        <p14:creationId xmlns:p14="http://schemas.microsoft.com/office/powerpoint/2010/main" val="152334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gif"/><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w.coderbridge.com/series/2ec9cf0af3f74ed99371952f4849ae33/posts/2be54d939e0249f392eba159e5126e0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chrome-extension://endoelkclmepccmmponnfbkgcgmjgdkd/pdf/viewer.html?file=https%3A%2F%2Fwww.bioinf.jku.at%2Fpublications%2Folder%2F2604.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gif"/><Relationship Id="rId7" Type="http://schemas.openxmlformats.org/officeDocument/2006/relationships/image" Target="../media/image33.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towardsdatascience.com/illustrated-guide-to-lstms-and-gru-s-a-step-by-step-explanation-44e9eb85bf2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engyuanchang.medium.com/%E6%AF%94%E8%BC%83%E9%95%B7%E7%9F%AD%E6%9C%9F%E8%A8%98%E6%86%B6%E6%A8%A1%E5%9E%8B-lstm-%E8%88%87%E6%94%B9%E8%89%AF%E5%BE%8C%E7%9A%84%E9%81%9E%E6%AD%B8%E7%A5%9E%E7%B6%93%E7%B6%B2%E8%B7%AF%E6%A8%A1%E5%9E%8B-gru-813dec22ec6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Dj7Bkhf3ccw" TargetMode="Externa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medium.com/%E6%A9%9F%E5%99%A8%E5%AD%B8%E7%BF%92%E7%9F%A5%E8%AD%98%E6%AD%B7%E7%A8%8B/rnn-%E9%81%9E%E8%BF%B4%E7%A5%9E%E7%B6%93%E7%B6%B2%E8%B7%AF-%E5%85%A8%E9%9D%A2%E8%AA%8D%E8%AD%98-27e4dd150bdd" TargetMode="External"/><Relationship Id="rId5" Type="http://schemas.openxmlformats.org/officeDocument/2006/relationships/hyperlink" Target="https://easyai.tech/ai-definition/rnn/" TargetMode="External"/><Relationship Id="rId4" Type="http://schemas.openxmlformats.org/officeDocument/2006/relationships/hyperlink" Target="https://blog.tibame.com/?p=19075"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tengyuanchang.medium.com/%E6%B7%BA%E8%AB%87%E9%81%9E%E6%AD%B8%E7%A5%9E%E7%B6%93%E7%B6%B2%E8%B7%AF-rnn-%E8%88%87%E9%95%B7%E7%9F%AD%E6%9C%9F%E8%A8%98%E6%86%B6%E6%A8%A1%E5%9E%8B-lstm-300cbe5efcc3" TargetMode="Externa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hyperlink" Target="https://tengyuanchang.medium.com/%E6%AF%94%E8%BC%83%E9%95%B7%E7%9F%AD%E6%9C%9F%E8%A8%98%E6%86%B6%E6%A8%A1%E5%9E%8B-lstm-%E8%88%87%E6%94%B9%E8%89%AF%E5%BE%8C%E7%9A%84%E9%81%9E%E6%AD%B8%E7%A5%9E%E7%B6%93%E7%B6%B2%E8%B7%AF%E6%A8%A1%E5%9E%8B-gru-813dec22ec6d" TargetMode="External"/><Relationship Id="rId5" Type="http://schemas.openxmlformats.org/officeDocument/2006/relationships/hyperlink" Target="https://colah.github.io/posts/2015-08-Understanding-LSTMs/" TargetMode="External"/><Relationship Id="rId4" Type="http://schemas.openxmlformats.org/officeDocument/2006/relationships/hyperlink" Target="https://easyai.tech/ai-definition/ls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towardsdatascience.com/illustrated-guide-to-lstms-and-gru-s-a-step-by-step-explanation-44e9eb85bf21" TargetMode="External"/><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hyperlink" Target="https://tw.coderbridge.com/series/2ec9cf0af3f74ed99371952f4849ae33/posts/2be54d939e0249f392eba159e5126e0b" TargetMode="External"/><Relationship Id="rId4" Type="http://schemas.openxmlformats.org/officeDocument/2006/relationships/hyperlink" Target="https://www.youtube.com/watch?v=8HyCNIVRbS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youtu.be/ubDtr6dh0c8?si=_oF5MRoCfC1ReKf2" TargetMode="External"/><Relationship Id="rId4" Type="http://schemas.openxmlformats.org/officeDocument/2006/relationships/hyperlink" Target="https://raw.githubusercontent.com/SophonPlus/ChineseNlpCorpus/master/datasets/waimai_10k/waimai_10k.cs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FF537C8-2A94-4D0A-0550-36B0FD736763}"/>
              </a:ext>
            </a:extLst>
          </p:cNvPr>
          <p:cNvSpPr>
            <a:spLocks noGrp="1"/>
          </p:cNvSpPr>
          <p:nvPr>
            <p:ph type="ctrTitle"/>
          </p:nvPr>
        </p:nvSpPr>
        <p:spPr>
          <a:xfrm>
            <a:off x="8229600" y="489507"/>
            <a:ext cx="3881335" cy="1655483"/>
          </a:xfrm>
        </p:spPr>
        <p:txBody>
          <a:bodyPr vert="horz" lIns="91440" tIns="45720" rIns="91440" bIns="45720" rtlCol="0" anchor="b">
            <a:normAutofit/>
          </a:bodyPr>
          <a:lstStyle/>
          <a:p>
            <a:pPr algn="l"/>
            <a:r>
              <a:rPr lang="en-US" altLang="zh-TW" sz="2400" dirty="0">
                <a:latin typeface="Calibri" panose="020F0502020204030204" pitchFamily="34" charset="0"/>
                <a:cs typeface="Calibri" panose="020F0502020204030204" pitchFamily="34" charset="0"/>
              </a:rPr>
              <a:t>Topic</a:t>
            </a:r>
            <a:r>
              <a:rPr lang="en-US" altLang="zh-TW" sz="1800" kern="1200" dirty="0">
                <a:solidFill>
                  <a:srgbClr val="000000"/>
                </a:solidFill>
                <a:effectLst/>
                <a:latin typeface="Calibri" panose="020F0502020204030204" pitchFamily="34" charset="0"/>
                <a:ea typeface="新細明體" panose="02020500000000000000" pitchFamily="18" charset="-120"/>
                <a:cs typeface="+mn-cs"/>
              </a:rPr>
              <a:t>:</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Recurrent Neural Networks </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(RNN &amp; LSTM)</a:t>
            </a:r>
          </a:p>
        </p:txBody>
      </p:sp>
      <p:pic>
        <p:nvPicPr>
          <p:cNvPr id="1036" name="Picture 12" descr="Transform Your Understanding of NLP with Recurrent Neural Networks (RNNs)!">
            <a:extLst>
              <a:ext uri="{FF2B5EF4-FFF2-40B4-BE49-F238E27FC236}">
                <a16:creationId xmlns:a16="http://schemas.microsoft.com/office/drawing/2014/main" id="{82E83C28-4D68-D6CD-D0D8-4DB07DB96F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41" r="14443" b="2"/>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3" name="副標題 2">
            <a:extLst>
              <a:ext uri="{FF2B5EF4-FFF2-40B4-BE49-F238E27FC236}">
                <a16:creationId xmlns:a16="http://schemas.microsoft.com/office/drawing/2014/main" id="{CA289407-0CFE-824E-117E-787C73F76BC0}"/>
              </a:ext>
            </a:extLst>
          </p:cNvPr>
          <p:cNvSpPr>
            <a:spLocks noGrp="1"/>
          </p:cNvSpPr>
          <p:nvPr>
            <p:ph type="subTitle" idx="1"/>
          </p:nvPr>
        </p:nvSpPr>
        <p:spPr>
          <a:xfrm>
            <a:off x="8230674" y="2404632"/>
            <a:ext cx="3880261" cy="3540265"/>
          </a:xfrm>
        </p:spPr>
        <p:txBody>
          <a:bodyPr vert="horz" lIns="91440" tIns="45720" rIns="91440" bIns="45720" rtlCol="0">
            <a:normAutofit/>
          </a:bodyPr>
          <a:lstStyle/>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Present Date: 2023/11/08</a:t>
            </a:r>
          </a:p>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Presenter: </a:t>
            </a:r>
            <a:r>
              <a:rPr lang="zh-TW" altLang="en-US" sz="1600" dirty="0">
                <a:latin typeface="Calibri" panose="020F0502020204030204" pitchFamily="34" charset="0"/>
                <a:cs typeface="Calibri" panose="020F0502020204030204" pitchFamily="34" charset="0"/>
              </a:rPr>
              <a:t>何哲平 </a:t>
            </a:r>
            <a:r>
              <a:rPr lang="en-US" altLang="zh-TW" sz="1600" dirty="0">
                <a:latin typeface="Calibri" panose="020F0502020204030204" pitchFamily="34" charset="0"/>
                <a:cs typeface="Calibri" panose="020F0502020204030204" pitchFamily="34" charset="0"/>
              </a:rPr>
              <a:t>(Ho, Che-Ping)</a:t>
            </a:r>
          </a:p>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Student ID: 111C71008</a:t>
            </a:r>
          </a:p>
          <a:p>
            <a:pPr indent="-228600" algn="l">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Class: </a:t>
            </a:r>
            <a:r>
              <a:rPr lang="zh-TW" altLang="en-US" sz="1600" dirty="0">
                <a:latin typeface="Calibri" panose="020F0502020204030204" pitchFamily="34" charset="0"/>
                <a:cs typeface="Calibri" panose="020F0502020204030204" pitchFamily="34" charset="0"/>
              </a:rPr>
              <a:t>人工智慧科技學位學程碩士班</a:t>
            </a:r>
          </a:p>
        </p:txBody>
      </p:sp>
      <p:sp>
        <p:nvSpPr>
          <p:cNvPr id="1043" name="Rectangle 104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Rectangle 104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圖片 7">
            <a:extLst>
              <a:ext uri="{FF2B5EF4-FFF2-40B4-BE49-F238E27FC236}">
                <a16:creationId xmlns:a16="http://schemas.microsoft.com/office/drawing/2014/main" id="{173E0DA1-6D35-9FBE-0B03-BA8FAA98D37A}"/>
              </a:ext>
            </a:extLst>
          </p:cNvPr>
          <p:cNvPicPr>
            <a:picLocks noChangeAspect="1"/>
          </p:cNvPicPr>
          <p:nvPr/>
        </p:nvPicPr>
        <p:blipFill>
          <a:blip r:embed="rId3"/>
          <a:stretch>
            <a:fillRect/>
          </a:stretch>
        </p:blipFill>
        <p:spPr>
          <a:xfrm>
            <a:off x="8533189" y="3789001"/>
            <a:ext cx="2009775" cy="771525"/>
          </a:xfrm>
          <a:prstGeom prst="rect">
            <a:avLst/>
          </a:prstGeom>
        </p:spPr>
      </p:pic>
      <p:sp>
        <p:nvSpPr>
          <p:cNvPr id="4" name="投影片編號版面配置區 3">
            <a:extLst>
              <a:ext uri="{FF2B5EF4-FFF2-40B4-BE49-F238E27FC236}">
                <a16:creationId xmlns:a16="http://schemas.microsoft.com/office/drawing/2014/main" id="{95FF80A5-16E7-E917-1A7C-816C1CBB042D}"/>
              </a:ext>
            </a:extLst>
          </p:cNvPr>
          <p:cNvSpPr>
            <a:spLocks noGrp="1"/>
          </p:cNvSpPr>
          <p:nvPr>
            <p:ph type="sldNum" sz="quarter" idx="12"/>
          </p:nvPr>
        </p:nvSpPr>
        <p:spPr/>
        <p:txBody>
          <a:bodyPr/>
          <a:lstStyle/>
          <a:p>
            <a:fld id="{11941E4F-9D75-46F6-80F1-FBA169357D88}" type="slidenum">
              <a:rPr lang="zh-TW" altLang="en-US" smtClean="0"/>
              <a:t>1</a:t>
            </a:fld>
            <a:endParaRPr lang="zh-TW" altLang="en-US"/>
          </a:p>
        </p:txBody>
      </p:sp>
      <p:sp>
        <p:nvSpPr>
          <p:cNvPr id="5" name="頁尾版面配置區 4">
            <a:extLst>
              <a:ext uri="{FF2B5EF4-FFF2-40B4-BE49-F238E27FC236}">
                <a16:creationId xmlns:a16="http://schemas.microsoft.com/office/drawing/2014/main" id="{62A4863A-721F-7234-F86B-176275B564C4}"/>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1977960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200" y="1420201"/>
            <a:ext cx="10515600" cy="4351338"/>
          </a:xfrm>
        </p:spPr>
        <p:txBody>
          <a:bodyPr/>
          <a:lstStyle/>
          <a:p>
            <a:r>
              <a:rPr lang="en-US" altLang="zh-TW" dirty="0">
                <a:latin typeface="Calibri" panose="020F0502020204030204" pitchFamily="34" charset="0"/>
                <a:cs typeface="Calibri" panose="020F0502020204030204" pitchFamily="34" charset="0"/>
              </a:rPr>
              <a:t>However, RNN faces problem while encountering </a:t>
            </a:r>
            <a:r>
              <a:rPr lang="en-US" altLang="zh-TW" b="1" dirty="0">
                <a:latin typeface="Calibri" panose="020F0502020204030204" pitchFamily="34" charset="0"/>
                <a:cs typeface="Calibri" panose="020F0502020204030204" pitchFamily="34" charset="0"/>
              </a:rPr>
              <a:t>long series data</a:t>
            </a:r>
            <a:r>
              <a:rPr lang="en-US" altLang="zh-TW" dirty="0">
                <a:latin typeface="Calibri" panose="020F0502020204030204" pitchFamily="34" charset="0"/>
                <a:cs typeface="Calibri" panose="020F0502020204030204" pitchFamily="34" charset="0"/>
              </a:rPr>
              <a:t>.</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For example: Asking for the time “ What time is it?”</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We put the vocabulary as input in order.</a:t>
            </a:r>
            <a:endParaRPr lang="zh-TW" altLang="en-US" dirty="0">
              <a:latin typeface="Calibri" panose="020F0502020204030204" pitchFamily="34" charset="0"/>
              <a:cs typeface="Calibri" panose="020F0502020204030204" pitchFamily="34" charset="0"/>
            </a:endParaRPr>
          </a:p>
        </p:txBody>
      </p:sp>
      <p:pic>
        <p:nvPicPr>
          <p:cNvPr id="6146" name="Picture 2" descr="輸入what，得到輸出01">
            <a:extLst>
              <a:ext uri="{FF2B5EF4-FFF2-40B4-BE49-F238E27FC236}">
                <a16:creationId xmlns:a16="http://schemas.microsoft.com/office/drawing/2014/main" id="{0840328C-4E13-4CBA-9532-013588741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745763"/>
            <a:ext cx="5603287" cy="302577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0F8C144-962A-7482-9075-CB33557F6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7" y="2745761"/>
            <a:ext cx="5603287" cy="302577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6150" name="Picture 6" descr="RNN 對前面輸入有「記憶」作用的表現">
            <a:extLst>
              <a:ext uri="{FF2B5EF4-FFF2-40B4-BE49-F238E27FC236}">
                <a16:creationId xmlns:a16="http://schemas.microsoft.com/office/drawing/2014/main" id="{3D59FFBC-E345-FEFA-98E6-26C2FD809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195" y="2745762"/>
            <a:ext cx="5603286" cy="302577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箭號: 向下 3">
            <a:extLst>
              <a:ext uri="{FF2B5EF4-FFF2-40B4-BE49-F238E27FC236}">
                <a16:creationId xmlns:a16="http://schemas.microsoft.com/office/drawing/2014/main" id="{1B66E2A0-705A-5963-E038-267B3463C5EB}"/>
              </a:ext>
            </a:extLst>
          </p:cNvPr>
          <p:cNvSpPr/>
          <p:nvPr/>
        </p:nvSpPr>
        <p:spPr>
          <a:xfrm rot="16200000">
            <a:off x="6558327" y="3807924"/>
            <a:ext cx="1348154" cy="9730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152" name="Picture 8" descr="隱藏圖層中的顏色分佈">
            <a:extLst>
              <a:ext uri="{FF2B5EF4-FFF2-40B4-BE49-F238E27FC236}">
                <a16:creationId xmlns:a16="http://schemas.microsoft.com/office/drawing/2014/main" id="{9A51F722-227D-6940-6360-9F514C590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1145" y="2769575"/>
            <a:ext cx="2880947" cy="288094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D5EE30A8-27DB-34D6-50BA-ED6945299179}"/>
              </a:ext>
            </a:extLst>
          </p:cNvPr>
          <p:cNvSpPr/>
          <p:nvPr/>
        </p:nvSpPr>
        <p:spPr>
          <a:xfrm>
            <a:off x="10712289" y="5224051"/>
            <a:ext cx="1283022" cy="4264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Short-Term</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5" name="矩形: 圓角 14">
            <a:extLst>
              <a:ext uri="{FF2B5EF4-FFF2-40B4-BE49-F238E27FC236}">
                <a16:creationId xmlns:a16="http://schemas.microsoft.com/office/drawing/2014/main" id="{7AA38D26-4547-24D2-B38F-22C0CC088FAA}"/>
              </a:ext>
            </a:extLst>
          </p:cNvPr>
          <p:cNvSpPr/>
          <p:nvPr/>
        </p:nvSpPr>
        <p:spPr>
          <a:xfrm>
            <a:off x="7363518" y="5224050"/>
            <a:ext cx="1283022" cy="4264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Long-Term</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6" name="內容版面配置區 2">
            <a:extLst>
              <a:ext uri="{FF2B5EF4-FFF2-40B4-BE49-F238E27FC236}">
                <a16:creationId xmlns:a16="http://schemas.microsoft.com/office/drawing/2014/main" id="{2A5F7C07-6110-93E2-CD88-6A9BC8E63810}"/>
              </a:ext>
            </a:extLst>
          </p:cNvPr>
          <p:cNvSpPr txBox="1">
            <a:spLocks/>
          </p:cNvSpPr>
          <p:nvPr/>
        </p:nvSpPr>
        <p:spPr>
          <a:xfrm>
            <a:off x="1085668" y="5771536"/>
            <a:ext cx="10909643" cy="108646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altLang="zh-TW" sz="2400" b="1" dirty="0">
                <a:highlight>
                  <a:srgbClr val="FFFF00"/>
                </a:highlight>
                <a:latin typeface="Calibri" panose="020F0502020204030204" pitchFamily="34" charset="0"/>
                <a:cs typeface="Calibri" panose="020F0502020204030204" pitchFamily="34" charset="0"/>
              </a:rPr>
              <a:t>The impact on short-term memory is greater, </a:t>
            </a:r>
          </a:p>
          <a:p>
            <a:pPr marL="0" indent="0" algn="r">
              <a:buFont typeface="Arial" panose="020B0604020202020204" pitchFamily="34" charset="0"/>
              <a:buNone/>
            </a:pPr>
            <a:r>
              <a:rPr lang="en-US" altLang="zh-TW" sz="2400" b="1" dirty="0">
                <a:highlight>
                  <a:srgbClr val="FFFF00"/>
                </a:highlight>
                <a:latin typeface="Calibri" panose="020F0502020204030204" pitchFamily="34" charset="0"/>
                <a:cs typeface="Calibri" panose="020F0502020204030204" pitchFamily="34" charset="0"/>
              </a:rPr>
              <a:t>but the impact on long-term memory is very small.</a:t>
            </a:r>
          </a:p>
        </p:txBody>
      </p:sp>
    </p:spTree>
    <p:extLst>
      <p:ext uri="{BB962C8B-B14F-4D97-AF65-F5344CB8AC3E}">
        <p14:creationId xmlns:p14="http://schemas.microsoft.com/office/powerpoint/2010/main" val="383394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anim calcmode="lin" valueType="num">
                                      <p:cBhvr additive="base">
                                        <p:cTn id="13" dur="500" fill="hold"/>
                                        <p:tgtEl>
                                          <p:spTgt spid="6148"/>
                                        </p:tgtEl>
                                        <p:attrNameLst>
                                          <p:attrName>ppt_x</p:attrName>
                                        </p:attrNameLst>
                                      </p:cBhvr>
                                      <p:tavLst>
                                        <p:tav tm="0">
                                          <p:val>
                                            <p:strVal val="#ppt_x"/>
                                          </p:val>
                                        </p:tav>
                                        <p:tav tm="100000">
                                          <p:val>
                                            <p:strVal val="#ppt_x"/>
                                          </p:val>
                                        </p:tav>
                                      </p:tavLst>
                                    </p:anim>
                                    <p:anim calcmode="lin" valueType="num">
                                      <p:cBhvr additive="base">
                                        <p:cTn id="14"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anim calcmode="lin" valueType="num">
                                      <p:cBhvr additive="base">
                                        <p:cTn id="19" dur="500" fill="hold"/>
                                        <p:tgtEl>
                                          <p:spTgt spid="6150"/>
                                        </p:tgtEl>
                                        <p:attrNameLst>
                                          <p:attrName>ppt_x</p:attrName>
                                        </p:attrNameLst>
                                      </p:cBhvr>
                                      <p:tavLst>
                                        <p:tav tm="0">
                                          <p:val>
                                            <p:strVal val="#ppt_x"/>
                                          </p:val>
                                        </p:tav>
                                        <p:tav tm="100000">
                                          <p:val>
                                            <p:strVal val="#ppt_x"/>
                                          </p:val>
                                        </p:tav>
                                      </p:tavLst>
                                    </p:anim>
                                    <p:anim calcmode="lin" valueType="num">
                                      <p:cBhvr additive="base">
                                        <p:cTn id="20"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52"/>
                                        </p:tgtEl>
                                        <p:attrNameLst>
                                          <p:attrName>style.visibility</p:attrName>
                                        </p:attrNameLst>
                                      </p:cBhvr>
                                      <p:to>
                                        <p:strVal val="visible"/>
                                      </p:to>
                                    </p:set>
                                    <p:anim calcmode="lin" valueType="num">
                                      <p:cBhvr additive="base">
                                        <p:cTn id="25" dur="500" fill="hold"/>
                                        <p:tgtEl>
                                          <p:spTgt spid="6152"/>
                                        </p:tgtEl>
                                        <p:attrNameLst>
                                          <p:attrName>ppt_x</p:attrName>
                                        </p:attrNameLst>
                                      </p:cBhvr>
                                      <p:tavLst>
                                        <p:tav tm="0">
                                          <p:val>
                                            <p:strVal val="#ppt_x"/>
                                          </p:val>
                                        </p:tav>
                                        <p:tav tm="100000">
                                          <p:val>
                                            <p:strVal val="#ppt_x"/>
                                          </p:val>
                                        </p:tav>
                                      </p:tavLst>
                                    </p:anim>
                                    <p:anim calcmode="lin" valueType="num">
                                      <p:cBhvr additive="base">
                                        <p:cTn id="26" dur="500" fill="hold"/>
                                        <p:tgtEl>
                                          <p:spTgt spid="615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222739" y="1420201"/>
            <a:ext cx="11131061" cy="642326"/>
          </a:xfrm>
        </p:spPr>
        <p:txBody>
          <a:bodyPr/>
          <a:lstStyle/>
          <a:p>
            <a:r>
              <a:rPr lang="en-US" altLang="zh-TW" dirty="0">
                <a:latin typeface="Calibri" panose="020F0502020204030204" pitchFamily="34" charset="0"/>
                <a:cs typeface="Calibri" panose="020F0502020204030204" pitchFamily="34" charset="0"/>
              </a:rPr>
              <a:t>Consider trying to predict the last word in the text like this,</a:t>
            </a:r>
            <a:endParaRPr lang="zh-TW" altLang="en-US" dirty="0">
              <a:latin typeface="Calibri" panose="020F0502020204030204" pitchFamily="34" charset="0"/>
              <a:cs typeface="Calibri" panose="020F0502020204030204" pitchFamily="34" charset="0"/>
            </a:endParaRPr>
          </a:p>
        </p:txBody>
      </p:sp>
      <p:sp>
        <p:nvSpPr>
          <p:cNvPr id="5" name="文字方塊 4">
            <a:extLst>
              <a:ext uri="{FF2B5EF4-FFF2-40B4-BE49-F238E27FC236}">
                <a16:creationId xmlns:a16="http://schemas.microsoft.com/office/drawing/2014/main" id="{4575604F-A40F-9774-8CAF-113B30F47698}"/>
              </a:ext>
            </a:extLst>
          </p:cNvPr>
          <p:cNvSpPr txBox="1"/>
          <p:nvPr/>
        </p:nvSpPr>
        <p:spPr>
          <a:xfrm>
            <a:off x="222739" y="2422598"/>
            <a:ext cx="11746522" cy="646331"/>
          </a:xfrm>
          <a:prstGeom prst="rect">
            <a:avLst/>
          </a:prstGeom>
          <a:noFill/>
        </p:spPr>
        <p:txBody>
          <a:bodyPr wrap="square" rtlCol="0">
            <a:spAutoFit/>
          </a:bodyPr>
          <a:lstStyle/>
          <a:p>
            <a:r>
              <a:rPr lang="en-US" altLang="zh-TW" sz="3600" dirty="0"/>
              <a:t>I grew up in </a:t>
            </a:r>
            <a:r>
              <a:rPr lang="en-US" altLang="zh-TW" sz="3600" u="sng" dirty="0"/>
              <a:t>France</a:t>
            </a:r>
            <a:r>
              <a:rPr lang="en-US" altLang="zh-TW" sz="3600" dirty="0"/>
              <a:t> and as a result, I speak fluent __________.</a:t>
            </a:r>
            <a:endParaRPr lang="zh-TW" altLang="en-US" sz="3600" dirty="0"/>
          </a:p>
        </p:txBody>
      </p:sp>
      <p:pic>
        <p:nvPicPr>
          <p:cNvPr id="7170" name="Picture 2">
            <a:extLst>
              <a:ext uri="{FF2B5EF4-FFF2-40B4-BE49-F238E27FC236}">
                <a16:creationId xmlns:a16="http://schemas.microsoft.com/office/drawing/2014/main" id="{CCE3834B-7833-5191-9BCE-7CDB0C967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9472" y="1336103"/>
            <a:ext cx="1394681" cy="139468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84D6B64-7EAB-636F-36AC-814A66090114}"/>
              </a:ext>
            </a:extLst>
          </p:cNvPr>
          <p:cNvSpPr txBox="1"/>
          <p:nvPr/>
        </p:nvSpPr>
        <p:spPr>
          <a:xfrm>
            <a:off x="9273135" y="3216994"/>
            <a:ext cx="2567353" cy="2554545"/>
          </a:xfrm>
          <a:prstGeom prst="rect">
            <a:avLst/>
          </a:prstGeom>
          <a:noFill/>
          <a:ln w="3175">
            <a:solidFill>
              <a:schemeClr val="tx1"/>
            </a:solidFill>
          </a:ln>
        </p:spPr>
        <p:txBody>
          <a:bodyPr wrap="square" rtlCol="0">
            <a:spAutoFit/>
          </a:bodyPr>
          <a:lstStyle/>
          <a:p>
            <a:r>
              <a:rPr lang="en-US" altLang="zh-TW" sz="3200" dirty="0"/>
              <a:t>〔Options〕</a:t>
            </a:r>
          </a:p>
          <a:p>
            <a:r>
              <a:rPr lang="en-US" altLang="zh-TW" sz="3200" dirty="0"/>
              <a:t>A.) Chinese</a:t>
            </a:r>
          </a:p>
          <a:p>
            <a:r>
              <a:rPr lang="en-US" altLang="zh-TW" sz="3200" dirty="0"/>
              <a:t>B.) Mandarin</a:t>
            </a:r>
          </a:p>
          <a:p>
            <a:r>
              <a:rPr lang="en-US" altLang="zh-TW" sz="3200" dirty="0"/>
              <a:t>C.) Indonesian</a:t>
            </a:r>
          </a:p>
          <a:p>
            <a:r>
              <a:rPr lang="en-US" altLang="zh-TW" sz="3200" dirty="0"/>
              <a:t>D.) French</a:t>
            </a:r>
            <a:endParaRPr lang="zh-TW" altLang="en-US" sz="3200" dirty="0"/>
          </a:p>
        </p:txBody>
      </p:sp>
      <p:sp>
        <p:nvSpPr>
          <p:cNvPr id="10" name="內容版面配置區 2">
            <a:extLst>
              <a:ext uri="{FF2B5EF4-FFF2-40B4-BE49-F238E27FC236}">
                <a16:creationId xmlns:a16="http://schemas.microsoft.com/office/drawing/2014/main" id="{C6242967-D5FC-0499-8F0F-D26CB547FCE9}"/>
              </a:ext>
            </a:extLst>
          </p:cNvPr>
          <p:cNvSpPr txBox="1">
            <a:spLocks/>
          </p:cNvSpPr>
          <p:nvPr/>
        </p:nvSpPr>
        <p:spPr>
          <a:xfrm>
            <a:off x="222739" y="3275181"/>
            <a:ext cx="8921261" cy="85433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latin typeface="Calibri" panose="020F0502020204030204" pitchFamily="34" charset="0"/>
                <a:cs typeface="Calibri" panose="020F0502020204030204" pitchFamily="34" charset="0"/>
              </a:rPr>
              <a:t>Of course, we know the answer is </a:t>
            </a:r>
            <a:r>
              <a:rPr lang="en-US" altLang="zh-TW" i="1" dirty="0">
                <a:latin typeface="Calibri" panose="020F0502020204030204" pitchFamily="34" charset="0"/>
                <a:cs typeface="Calibri" panose="020F0502020204030204" pitchFamily="34" charset="0"/>
              </a:rPr>
              <a:t>(D)French</a:t>
            </a:r>
            <a:r>
              <a:rPr lang="en-US" altLang="zh-TW" dirty="0">
                <a:latin typeface="Calibri" panose="020F0502020204030204" pitchFamily="34" charset="0"/>
                <a:cs typeface="Calibri" panose="020F0502020204030204" pitchFamily="34" charset="0"/>
              </a:rPr>
              <a:t>, because</a:t>
            </a:r>
          </a:p>
          <a:p>
            <a:pPr marL="0" indent="0">
              <a:buNone/>
            </a:pPr>
            <a:r>
              <a:rPr lang="en-US" altLang="zh-TW" dirty="0">
                <a:latin typeface="Calibri" panose="020F0502020204030204" pitchFamily="34" charset="0"/>
                <a:cs typeface="Calibri" panose="020F0502020204030204" pitchFamily="34" charset="0"/>
              </a:rPr>
              <a:t>we can </a:t>
            </a:r>
            <a:r>
              <a:rPr lang="en-US" altLang="zh-TW" sz="3000" b="1" dirty="0">
                <a:highlight>
                  <a:srgbClr val="FFFF00"/>
                </a:highlight>
                <a:latin typeface="Calibri" panose="020F0502020204030204" pitchFamily="34" charset="0"/>
                <a:cs typeface="Calibri" panose="020F0502020204030204" pitchFamily="34" charset="0"/>
              </a:rPr>
              <a:t>integrate the entire text to fill in a certain sentence.</a:t>
            </a:r>
            <a:endParaRPr lang="zh-TW" altLang="en-US" b="1" dirty="0">
              <a:highlight>
                <a:srgbClr val="FFFF00"/>
              </a:highlight>
              <a:latin typeface="Calibri" panose="020F0502020204030204" pitchFamily="34" charset="0"/>
              <a:cs typeface="Calibri" panose="020F0502020204030204" pitchFamily="34" charset="0"/>
            </a:endParaRPr>
          </a:p>
        </p:txBody>
      </p:sp>
      <p:sp>
        <p:nvSpPr>
          <p:cNvPr id="11" name="橢圓 10">
            <a:extLst>
              <a:ext uri="{FF2B5EF4-FFF2-40B4-BE49-F238E27FC236}">
                <a16:creationId xmlns:a16="http://schemas.microsoft.com/office/drawing/2014/main" id="{66418F67-ADB0-8A27-5744-4E888B34ABCD}"/>
              </a:ext>
            </a:extLst>
          </p:cNvPr>
          <p:cNvSpPr/>
          <p:nvPr/>
        </p:nvSpPr>
        <p:spPr>
          <a:xfrm>
            <a:off x="9143999" y="5158154"/>
            <a:ext cx="2209801" cy="6463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5" name="箭號: 上彎 24">
            <a:extLst>
              <a:ext uri="{FF2B5EF4-FFF2-40B4-BE49-F238E27FC236}">
                <a16:creationId xmlns:a16="http://schemas.microsoft.com/office/drawing/2014/main" id="{FE0C2C39-E0CC-0D7D-892D-E1064807B01E}"/>
              </a:ext>
            </a:extLst>
          </p:cNvPr>
          <p:cNvSpPr/>
          <p:nvPr/>
        </p:nvSpPr>
        <p:spPr>
          <a:xfrm flipV="1">
            <a:off x="6318738" y="2044432"/>
            <a:ext cx="3540734" cy="537553"/>
          </a:xfrm>
          <a:prstGeom prst="ben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6" name="箭號: 上彎 25">
            <a:extLst>
              <a:ext uri="{FF2B5EF4-FFF2-40B4-BE49-F238E27FC236}">
                <a16:creationId xmlns:a16="http://schemas.microsoft.com/office/drawing/2014/main" id="{D1100CF9-FA71-D9BE-9939-A2AD5AA815C8}"/>
              </a:ext>
            </a:extLst>
          </p:cNvPr>
          <p:cNvSpPr/>
          <p:nvPr/>
        </p:nvSpPr>
        <p:spPr>
          <a:xfrm flipH="1" flipV="1">
            <a:off x="2913002" y="2044432"/>
            <a:ext cx="3540734" cy="537553"/>
          </a:xfrm>
          <a:prstGeom prst="ben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7" name="內容版面配置區 2">
            <a:extLst>
              <a:ext uri="{FF2B5EF4-FFF2-40B4-BE49-F238E27FC236}">
                <a16:creationId xmlns:a16="http://schemas.microsoft.com/office/drawing/2014/main" id="{5851800D-667D-14BF-84F5-F4A615C4F322}"/>
              </a:ext>
            </a:extLst>
          </p:cNvPr>
          <p:cNvSpPr txBox="1">
            <a:spLocks/>
          </p:cNvSpPr>
          <p:nvPr/>
        </p:nvSpPr>
        <p:spPr>
          <a:xfrm>
            <a:off x="222739" y="4322268"/>
            <a:ext cx="8921261" cy="252223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latin typeface="Calibri" panose="020F0502020204030204" pitchFamily="34" charset="0"/>
                <a:cs typeface="Calibri" panose="020F0502020204030204" pitchFamily="34" charset="0"/>
              </a:rPr>
              <a:t>However, if the network (RNN) only knows a few nearby words, it may know that a language needs to be filled in here.</a:t>
            </a:r>
          </a:p>
          <a:p>
            <a:r>
              <a:rPr lang="en-US" altLang="zh-TW" dirty="0">
                <a:latin typeface="Calibri" panose="020F0502020204030204" pitchFamily="34" charset="0"/>
                <a:cs typeface="Calibri" panose="020F0502020204030204" pitchFamily="34" charset="0"/>
              </a:rPr>
              <a:t>But which language should be filled in?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It needs to find more information further back. </a:t>
            </a:r>
          </a:p>
          <a:p>
            <a:r>
              <a:rPr lang="en-US" altLang="zh-TW" b="1" dirty="0">
                <a:highlight>
                  <a:srgbClr val="FFFF00"/>
                </a:highlight>
                <a:latin typeface="Calibri" panose="020F0502020204030204" pitchFamily="34" charset="0"/>
                <a:cs typeface="Calibri" panose="020F0502020204030204" pitchFamily="34" charset="0"/>
              </a:rPr>
              <a:t>Unfortunately, as that gap grows, RNN become unable to learn to connect the information.</a:t>
            </a:r>
            <a:endParaRPr lang="zh-TW" altLang="en-US" b="1" dirty="0">
              <a:highlight>
                <a:srgbClr val="FFFF00"/>
              </a:highlight>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11873194-8998-3808-49E2-768576612D63}"/>
              </a:ext>
            </a:extLst>
          </p:cNvPr>
          <p:cNvSpPr>
            <a:spLocks noGrp="1"/>
          </p:cNvSpPr>
          <p:nvPr>
            <p:ph type="sldNum" sz="quarter" idx="12"/>
          </p:nvPr>
        </p:nvSpPr>
        <p:spPr/>
        <p:txBody>
          <a:bodyPr/>
          <a:lstStyle/>
          <a:p>
            <a:fld id="{11941E4F-9D75-46F6-80F1-FBA169357D88}" type="slidenum">
              <a:rPr lang="zh-TW" altLang="en-US" smtClean="0"/>
              <a:t>11</a:t>
            </a:fld>
            <a:endParaRPr lang="zh-TW" altLang="en-US"/>
          </a:p>
        </p:txBody>
      </p:sp>
    </p:spTree>
    <p:extLst>
      <p:ext uri="{BB962C8B-B14F-4D97-AF65-F5344CB8AC3E}">
        <p14:creationId xmlns:p14="http://schemas.microsoft.com/office/powerpoint/2010/main" val="302353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25" grpId="0" animBg="1"/>
      <p:bldP spid="26"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420200"/>
            <a:ext cx="10908323" cy="5437799"/>
          </a:xfrm>
        </p:spPr>
        <p:txBody>
          <a:bodyPr>
            <a:normAutofit fontScale="92500" lnSpcReduction="10000"/>
          </a:bodyPr>
          <a:lstStyle/>
          <a:p>
            <a:r>
              <a:rPr lang="en-US" altLang="zh-TW" dirty="0">
                <a:latin typeface="Calibri" panose="020F0502020204030204" pitchFamily="34" charset="0"/>
                <a:cs typeface="Calibri" panose="020F0502020204030204" pitchFamily="34" charset="0"/>
              </a:rPr>
              <a:t>Limitation of RNN</a:t>
            </a:r>
          </a:p>
          <a:p>
            <a:pPr marL="914400" lvl="1" indent="-457200">
              <a:buFont typeface="+mj-lt"/>
              <a:buAutoNum type="arabicPeriod"/>
            </a:pPr>
            <a:r>
              <a:rPr lang="en-US" altLang="zh-TW" dirty="0">
                <a:latin typeface="Calibri" panose="020F0502020204030204" pitchFamily="34" charset="0"/>
                <a:cs typeface="Calibri" panose="020F0502020204030204" pitchFamily="34" charset="0"/>
              </a:rPr>
              <a:t>Suffer from short-term memory</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If a sequence is long, RNN will have a hard time carrying information from earlier time steps to later ones. </a:t>
            </a:r>
            <a:endParaRPr lang="en-US" altLang="zh-TW" i="1" dirty="0">
              <a:latin typeface="Calibri" panose="020F0502020204030204" pitchFamily="34" charset="0"/>
              <a:cs typeface="Calibri" panose="020F0502020204030204" pitchFamily="34" charset="0"/>
            </a:endParaRPr>
          </a:p>
          <a:p>
            <a:r>
              <a:rPr lang="en-US" altLang="zh-TW" dirty="0">
                <a:latin typeface="Calibri" panose="020F0502020204030204" pitchFamily="34" charset="0"/>
                <a:cs typeface="Calibri" panose="020F0502020204030204" pitchFamily="34" charset="0"/>
              </a:rPr>
              <a:t>Moreover</a:t>
            </a:r>
          </a:p>
          <a:p>
            <a:pPr marL="914400" lvl="1" indent="-457200">
              <a:buFont typeface="+mj-lt"/>
              <a:buAutoNum type="arabicPeriod"/>
            </a:pPr>
            <a:r>
              <a:rPr lang="en-US" altLang="zh-TW" dirty="0">
                <a:latin typeface="Calibri" panose="020F0502020204030204" pitchFamily="34" charset="0"/>
                <a:cs typeface="Calibri" panose="020F0502020204030204" pitchFamily="34" charset="0"/>
              </a:rPr>
              <a:t>Easy to learn, however, </a:t>
            </a:r>
            <a:r>
              <a:rPr lang="en-US" altLang="zh-TW" u="sng" dirty="0">
                <a:latin typeface="Calibri" panose="020F0502020204030204" pitchFamily="34" charset="0"/>
                <a:cs typeface="Calibri" panose="020F0502020204030204" pitchFamily="34" charset="0"/>
              </a:rPr>
              <a:t>Hard to train</a:t>
            </a:r>
            <a:r>
              <a:rPr lang="en-US" altLang="zh-TW" dirty="0">
                <a:latin typeface="Calibri" panose="020F0502020204030204" pitchFamily="34" charset="0"/>
                <a:cs typeface="Calibri" panose="020F0502020204030204" pitchFamily="34" charset="0"/>
              </a:rPr>
              <a:t>.</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(Hidden states tend to exponentially explode or vanish.)</a:t>
            </a:r>
          </a:p>
          <a:p>
            <a:pPr marL="914400" lvl="1" indent="-457200">
              <a:buFont typeface="+mj-lt"/>
              <a:buAutoNum type="arabicPeriod"/>
            </a:pPr>
            <a:r>
              <a:rPr lang="en-US" altLang="zh-TW" dirty="0">
                <a:latin typeface="Calibri" panose="020F0502020204030204" pitchFamily="34" charset="0"/>
                <a:cs typeface="Calibri" panose="020F0502020204030204" pitchFamily="34" charset="0"/>
              </a:rPr>
              <a:t>Vanishing / Exploding Gradient Problems</a:t>
            </a:r>
          </a:p>
          <a:p>
            <a:pPr lvl="2">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If we unroll RNN in the time domain, the weight matrix, the </a:t>
            </a:r>
            <a:r>
              <a:rPr lang="en-US" altLang="zh-TW" b="1" dirty="0">
                <a:latin typeface="Calibri" panose="020F0502020204030204" pitchFamily="34" charset="0"/>
                <a:cs typeface="Calibri" panose="020F0502020204030204" pitchFamily="34" charset="0"/>
              </a:rPr>
              <a:t>back propagation</a:t>
            </a:r>
            <a:r>
              <a:rPr lang="zh-TW" altLang="en-US" b="1" dirty="0">
                <a:latin typeface="Calibri" panose="020F0502020204030204" pitchFamily="34" charset="0"/>
                <a:cs typeface="Calibri" panose="020F0502020204030204" pitchFamily="34" charset="0"/>
              </a:rPr>
              <a:t> </a:t>
            </a:r>
            <a:r>
              <a:rPr lang="en-US" altLang="zh-TW" b="1" dirty="0">
                <a:latin typeface="Calibri" panose="020F0502020204030204" pitchFamily="34" charset="0"/>
                <a:cs typeface="Calibri" panose="020F0502020204030204" pitchFamily="34" charset="0"/>
              </a:rPr>
              <a:t>through time (BPTT)</a:t>
            </a:r>
            <a:r>
              <a:rPr lang="en-US" altLang="zh-TW" dirty="0">
                <a:latin typeface="Calibri" panose="020F0502020204030204" pitchFamily="34" charset="0"/>
                <a:cs typeface="Calibri" panose="020F0502020204030204" pitchFamily="34" charset="0"/>
              </a:rPr>
              <a:t>, still needs to go back to multiple layers, like deep neural network.</a:t>
            </a:r>
          </a:p>
          <a:p>
            <a:pPr lvl="2">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Through multiple </a:t>
            </a:r>
            <a:r>
              <a:rPr lang="en-US" altLang="zh-TW" b="1" dirty="0">
                <a:latin typeface="Calibri" panose="020F0502020204030204" pitchFamily="34" charset="0"/>
                <a:cs typeface="Calibri" panose="020F0502020204030204" pitchFamily="34" charset="0"/>
              </a:rPr>
              <a:t>partial differentiation </a:t>
            </a:r>
            <a:r>
              <a:rPr lang="en-US" altLang="zh-TW" dirty="0">
                <a:latin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偏微分</a:t>
            </a:r>
            <a:r>
              <a:rPr lang="en-US" altLang="zh-TW" dirty="0">
                <a:latin typeface="Calibri" panose="020F0502020204030204" pitchFamily="34" charset="0"/>
                <a:cs typeface="Calibri" panose="020F0502020204030204" pitchFamily="34" charset="0"/>
              </a:rPr>
              <a:t>) will cause the gradient to disappear, which makes it difficult for us to find the relationship between</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vocabularies in long sequences.</a:t>
            </a:r>
          </a:p>
          <a:p>
            <a:pPr marL="0" indent="0">
              <a:buNone/>
            </a:pPr>
            <a:r>
              <a:rPr lang="en-US" altLang="zh-TW" i="1" dirty="0">
                <a:latin typeface="Calibri" panose="020F0502020204030204" pitchFamily="34" charset="0"/>
                <a:cs typeface="Calibri" panose="020F0502020204030204" pitchFamily="34" charset="0"/>
              </a:rPr>
              <a:t>*What is Vanishing Gradient Problem?</a:t>
            </a:r>
          </a:p>
          <a:p>
            <a:pPr>
              <a:buFont typeface="Wingdings" panose="05000000000000000000" pitchFamily="2" charset="2"/>
              <a:buChar char="Ø"/>
            </a:pPr>
            <a:r>
              <a:rPr lang="en-US" altLang="zh-TW" sz="2000" i="1" dirty="0">
                <a:latin typeface="Calibri" panose="020F0502020204030204" pitchFamily="34" charset="0"/>
                <a:cs typeface="Calibri" panose="020F0502020204030204" pitchFamily="34" charset="0"/>
              </a:rPr>
              <a:t>Gradients are values used to update a neural networks weights. </a:t>
            </a:r>
          </a:p>
          <a:p>
            <a:pPr>
              <a:buFont typeface="Wingdings" panose="05000000000000000000" pitchFamily="2" charset="2"/>
              <a:buChar char="Ø"/>
            </a:pPr>
            <a:r>
              <a:rPr lang="en-US" altLang="zh-TW" sz="2000" i="1" dirty="0">
                <a:latin typeface="Calibri" panose="020F0502020204030204" pitchFamily="34" charset="0"/>
                <a:cs typeface="Calibri" panose="020F0502020204030204" pitchFamily="34" charset="0"/>
              </a:rPr>
              <a:t>The vanishing gradient problem is when the gradient shrinks as back propagation through time. </a:t>
            </a:r>
          </a:p>
          <a:p>
            <a:pPr>
              <a:buFont typeface="Wingdings" panose="05000000000000000000" pitchFamily="2" charset="2"/>
              <a:buChar char="Ø"/>
            </a:pPr>
            <a:r>
              <a:rPr lang="en-US" altLang="zh-TW" sz="2000" i="1" dirty="0">
                <a:latin typeface="Calibri" panose="020F0502020204030204" pitchFamily="34" charset="0"/>
                <a:cs typeface="Calibri" panose="020F0502020204030204" pitchFamily="34" charset="0"/>
              </a:rPr>
              <a:t>If a gradient value becomes extremely small, it doesn’t contribute too much learning, even stop learning.</a:t>
            </a:r>
          </a:p>
        </p:txBody>
      </p:sp>
      <p:pic>
        <p:nvPicPr>
          <p:cNvPr id="11266" name="Picture 2">
            <a:hlinkClick r:id="rId3"/>
            <a:extLst>
              <a:ext uri="{FF2B5EF4-FFF2-40B4-BE49-F238E27FC236}">
                <a16:creationId xmlns:a16="http://schemas.microsoft.com/office/drawing/2014/main" id="{34A0F4F0-2A37-455D-F207-D3B6171B43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709"/>
          <a:stretch/>
        </p:blipFill>
        <p:spPr bwMode="auto">
          <a:xfrm>
            <a:off x="8557874" y="2519516"/>
            <a:ext cx="2404505" cy="143916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026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40080" y="325369"/>
            <a:ext cx="4368602" cy="1956841"/>
          </a:xfrm>
        </p:spPr>
        <p:txBody>
          <a:bodyPr anchor="b">
            <a:normAutofit/>
          </a:bodyPr>
          <a:lstStyle/>
          <a:p>
            <a:r>
              <a:rPr lang="en-US" altLang="zh-TW" sz="4600" dirty="0">
                <a:latin typeface="Calibri" panose="020F0502020204030204" pitchFamily="34" charset="0"/>
                <a:cs typeface="Calibri" panose="020F0502020204030204" pitchFamily="34" charset="0"/>
              </a:rPr>
              <a:t>RNN (Recurrent Neural Networks)</a:t>
            </a:r>
            <a:endParaRPr lang="zh-TW" altLang="en-US" sz="4600">
              <a:latin typeface="Calibri" panose="020F0502020204030204" pitchFamily="34" charset="0"/>
              <a:cs typeface="Calibri" panose="020F0502020204030204" pitchFamily="34" charset="0"/>
            </a:endParaRPr>
          </a:p>
        </p:txBody>
      </p:sp>
      <p:sp>
        <p:nvSpPr>
          <p:cNvPr id="1024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640080" y="2872899"/>
            <a:ext cx="4799428" cy="3320668"/>
          </a:xfrm>
        </p:spPr>
        <p:txBody>
          <a:bodyPr>
            <a:normAutofit/>
          </a:bodyPr>
          <a:lstStyle/>
          <a:p>
            <a:r>
              <a:rPr lang="en-US" altLang="zh-TW" sz="2200" dirty="0">
                <a:latin typeface="Calibri" panose="020F0502020204030204" pitchFamily="34" charset="0"/>
                <a:cs typeface="Calibri" panose="020F0502020204030204" pitchFamily="34" charset="0"/>
              </a:rPr>
              <a:t>Application of RNN</a:t>
            </a:r>
          </a:p>
          <a:p>
            <a:pPr marL="914400" lvl="1" indent="-457200">
              <a:buFont typeface="+mj-lt"/>
              <a:buAutoNum type="arabicPeriod"/>
            </a:pPr>
            <a:r>
              <a:rPr lang="en-US" altLang="zh-TW" sz="2200" b="0" i="0" dirty="0">
                <a:effectLst/>
                <a:latin typeface="Calibri" panose="020F0502020204030204" pitchFamily="34" charset="0"/>
                <a:cs typeface="Calibri" panose="020F0502020204030204" pitchFamily="34" charset="0"/>
              </a:rPr>
              <a:t>NLP </a:t>
            </a:r>
            <a:br>
              <a:rPr lang="en-US" altLang="zh-TW" sz="2200" b="0" i="0" dirty="0">
                <a:effectLst/>
                <a:latin typeface="Calibri" panose="020F0502020204030204" pitchFamily="34" charset="0"/>
                <a:cs typeface="Calibri" panose="020F0502020204030204" pitchFamily="34" charset="0"/>
              </a:rPr>
            </a:br>
            <a:r>
              <a:rPr lang="en-US" altLang="zh-TW" sz="2200" b="0" i="0" dirty="0">
                <a:effectLst/>
                <a:latin typeface="Calibri" panose="020F0502020204030204" pitchFamily="34" charset="0"/>
                <a:cs typeface="Calibri" panose="020F0502020204030204" pitchFamily="34" charset="0"/>
              </a:rPr>
              <a:t>(</a:t>
            </a:r>
            <a:r>
              <a:rPr lang="en-US" altLang="zh-TW" sz="2200" dirty="0">
                <a:latin typeface="Calibri" panose="020F0502020204030204" pitchFamily="34" charset="0"/>
                <a:cs typeface="Calibri" panose="020F0502020204030204" pitchFamily="34" charset="0"/>
              </a:rPr>
              <a:t>N</a:t>
            </a:r>
            <a:r>
              <a:rPr lang="en-US" altLang="zh-TW" sz="2200" b="0" i="0" dirty="0">
                <a:effectLst/>
                <a:latin typeface="Calibri" panose="020F0502020204030204" pitchFamily="34" charset="0"/>
                <a:cs typeface="Calibri" panose="020F0502020204030204" pitchFamily="34" charset="0"/>
              </a:rPr>
              <a:t>atural </a:t>
            </a:r>
            <a:r>
              <a:rPr lang="en-US" altLang="zh-TW" sz="2200" dirty="0">
                <a:latin typeface="Calibri" panose="020F0502020204030204" pitchFamily="34" charset="0"/>
                <a:cs typeface="Calibri" panose="020F0502020204030204" pitchFamily="34" charset="0"/>
              </a:rPr>
              <a:t>L</a:t>
            </a:r>
            <a:r>
              <a:rPr lang="en-US" altLang="zh-TW" sz="2200" b="0" i="0" dirty="0">
                <a:effectLst/>
                <a:latin typeface="Calibri" panose="020F0502020204030204" pitchFamily="34" charset="0"/>
                <a:cs typeface="Calibri" panose="020F0502020204030204" pitchFamily="34" charset="0"/>
              </a:rPr>
              <a:t>anguage </a:t>
            </a:r>
            <a:r>
              <a:rPr lang="en-US" altLang="zh-TW" sz="2200" dirty="0">
                <a:latin typeface="Calibri" panose="020F0502020204030204" pitchFamily="34" charset="0"/>
                <a:cs typeface="Calibri" panose="020F0502020204030204" pitchFamily="34" charset="0"/>
              </a:rPr>
              <a:t>P</a:t>
            </a:r>
            <a:r>
              <a:rPr lang="en-US" altLang="zh-TW" sz="2200" b="0" i="0" dirty="0">
                <a:effectLst/>
                <a:latin typeface="Calibri" panose="020F0502020204030204" pitchFamily="34" charset="0"/>
                <a:cs typeface="Calibri" panose="020F0502020204030204" pitchFamily="34" charset="0"/>
              </a:rPr>
              <a:t>rocessing)</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Chatbot</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Speech Recognition</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Language Translation</a:t>
            </a:r>
          </a:p>
          <a:p>
            <a:pPr marL="914400" lvl="1" indent="-457200">
              <a:buFont typeface="+mj-lt"/>
              <a:buAutoNum type="arabicPeriod"/>
            </a:pPr>
            <a:r>
              <a:rPr lang="en-US" altLang="zh-TW" sz="2200" dirty="0">
                <a:latin typeface="Calibri" panose="020F0502020204030204" pitchFamily="34" charset="0"/>
                <a:cs typeface="Calibri" panose="020F0502020204030204" pitchFamily="34" charset="0"/>
              </a:rPr>
              <a:t>Image Captioning</a:t>
            </a:r>
          </a:p>
          <a:p>
            <a:pPr marL="914400" lvl="1" indent="-457200">
              <a:buFont typeface="+mj-lt"/>
              <a:buAutoNum type="arabicPeriod"/>
            </a:pPr>
            <a:endParaRPr lang="zh-TW" altLang="en-US" sz="2200" dirty="0">
              <a:latin typeface="Calibri" panose="020F0502020204030204" pitchFamily="34" charset="0"/>
              <a:cs typeface="Calibri" panose="020F0502020204030204" pitchFamily="34" charset="0"/>
            </a:endParaRPr>
          </a:p>
        </p:txBody>
      </p:sp>
      <p:pic>
        <p:nvPicPr>
          <p:cNvPr id="10242" name="Picture 2">
            <a:extLst>
              <a:ext uri="{FF2B5EF4-FFF2-40B4-BE49-F238E27FC236}">
                <a16:creationId xmlns:a16="http://schemas.microsoft.com/office/drawing/2014/main" id="{6415ECCA-A2D4-12DE-F8C6-24BAAB8FE4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F1A850AC-280C-8D4C-ECC4-05B67F583610}"/>
              </a:ext>
            </a:extLst>
          </p:cNvPr>
          <p:cNvSpPr>
            <a:spLocks noGrp="1"/>
          </p:cNvSpPr>
          <p:nvPr>
            <p:ph type="sldNum" sz="quarter" idx="12"/>
          </p:nvPr>
        </p:nvSpPr>
        <p:spPr/>
        <p:txBody>
          <a:bodyPr/>
          <a:lstStyle/>
          <a:p>
            <a:fld id="{11941E4F-9D75-46F6-80F1-FBA169357D88}" type="slidenum">
              <a:rPr lang="zh-TW" altLang="en-US" smtClean="0"/>
              <a:t>13</a:t>
            </a:fld>
            <a:endParaRPr lang="zh-TW" altLang="en-US"/>
          </a:p>
        </p:txBody>
      </p:sp>
      <p:sp>
        <p:nvSpPr>
          <p:cNvPr id="5" name="頁尾版面配置區 4">
            <a:extLst>
              <a:ext uri="{FF2B5EF4-FFF2-40B4-BE49-F238E27FC236}">
                <a16:creationId xmlns:a16="http://schemas.microsoft.com/office/drawing/2014/main" id="{4DFC207C-0565-FFA7-0940-5D823F7B9FFE}"/>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413088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5" name="Rectangle 12294">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6" name="Rectangle 12296">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7" name="Rectangle 12298">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8" name="Rectangle 12300">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13BC3A3D-0BFE-87B1-AF96-E131477EBCDB}"/>
              </a:ext>
            </a:extLst>
          </p:cNvPr>
          <p:cNvSpPr>
            <a:spLocks noGrp="1"/>
          </p:cNvSpPr>
          <p:nvPr>
            <p:ph type="title"/>
          </p:nvPr>
        </p:nvSpPr>
        <p:spPr>
          <a:xfrm>
            <a:off x="699714" y="5490971"/>
            <a:ext cx="6962072" cy="1159200"/>
          </a:xfrm>
        </p:spPr>
        <p:txBody>
          <a:bodyPr vert="horz" lIns="91440" tIns="45720" rIns="91440" bIns="45720" rtlCol="0" anchor="ctr">
            <a:normAutofit fontScale="90000"/>
          </a:bodyPr>
          <a:lstStyle/>
          <a:p>
            <a:r>
              <a:rPr lang="en-US" altLang="zh-TW" sz="4000" kern="1200" dirty="0">
                <a:solidFill>
                  <a:srgbClr val="FFFFFF"/>
                </a:solidFill>
                <a:latin typeface="Calibri" panose="020F0502020204030204" pitchFamily="34" charset="0"/>
                <a:cs typeface="Calibri" panose="020F0502020204030204" pitchFamily="34" charset="0"/>
              </a:rPr>
              <a:t>LSTM (Long Short-Term Memory )</a:t>
            </a:r>
          </a:p>
        </p:txBody>
      </p:sp>
      <p:sp>
        <p:nvSpPr>
          <p:cNvPr id="5" name="文字版面配置區 4">
            <a:extLst>
              <a:ext uri="{FF2B5EF4-FFF2-40B4-BE49-F238E27FC236}">
                <a16:creationId xmlns:a16="http://schemas.microsoft.com/office/drawing/2014/main" id="{F04634A2-DA04-B91F-7AC3-4AA2AA76A5D0}"/>
              </a:ext>
            </a:extLst>
          </p:cNvPr>
          <p:cNvSpPr>
            <a:spLocks noGrp="1"/>
          </p:cNvSpPr>
          <p:nvPr>
            <p:ph type="body" idx="1"/>
          </p:nvPr>
        </p:nvSpPr>
        <p:spPr>
          <a:xfrm>
            <a:off x="8456522" y="5633765"/>
            <a:ext cx="3408555" cy="873612"/>
          </a:xfrm>
        </p:spPr>
        <p:txBody>
          <a:bodyPr vert="horz" lIns="91440" tIns="45720" rIns="91440" bIns="45720" rtlCol="0" anchor="ctr">
            <a:normAutofit/>
          </a:bodyPr>
          <a:lstStyle/>
          <a:p>
            <a:pPr marL="228600" indent="-228600">
              <a:buFont typeface="Wingdings" panose="05000000000000000000" pitchFamily="2" charset="2"/>
              <a:buAutoNum type="circleNumWdWhitePlain"/>
            </a:pPr>
            <a:r>
              <a:rPr lang="en-US" altLang="zh-TW" sz="1100" kern="1200" dirty="0">
                <a:solidFill>
                  <a:srgbClr val="FFFFFF"/>
                </a:solidFill>
                <a:latin typeface="Calibri" panose="020F0502020204030204" pitchFamily="34" charset="0"/>
                <a:cs typeface="Calibri" panose="020F0502020204030204" pitchFamily="34" charset="0"/>
              </a:rPr>
              <a:t>Why do we need LSTM?</a:t>
            </a:r>
          </a:p>
          <a:p>
            <a:pPr marL="228600" indent="-228600">
              <a:buFont typeface="Wingdings" panose="05000000000000000000" pitchFamily="2" charset="2"/>
              <a:buAutoNum type="circleNumWdWhitePlain"/>
            </a:pPr>
            <a:r>
              <a:rPr lang="en-US" altLang="zh-TW" sz="1100" kern="1200" dirty="0">
                <a:solidFill>
                  <a:srgbClr val="FFFFFF"/>
                </a:solidFill>
                <a:latin typeface="Calibri" panose="020F0502020204030204" pitchFamily="34" charset="0"/>
                <a:cs typeface="Calibri" panose="020F0502020204030204" pitchFamily="34" charset="0"/>
              </a:rPr>
              <a:t>What the function of LSTM?</a:t>
            </a:r>
          </a:p>
          <a:p>
            <a:pPr marL="228600" indent="-228600">
              <a:buFont typeface="Wingdings" panose="05000000000000000000" pitchFamily="2" charset="2"/>
              <a:buAutoNum type="circleNumWdWhitePlain"/>
            </a:pPr>
            <a:r>
              <a:rPr lang="en-US" altLang="zh-TW" sz="1100" kern="1200" dirty="0">
                <a:solidFill>
                  <a:srgbClr val="FFFFFF"/>
                </a:solidFill>
                <a:latin typeface="Calibri" panose="020F0502020204030204" pitchFamily="34" charset="0"/>
                <a:cs typeface="Calibri" panose="020F0502020204030204" pitchFamily="34" charset="0"/>
              </a:rPr>
              <a:t>The limitation of LSTM?</a:t>
            </a:r>
          </a:p>
        </p:txBody>
      </p:sp>
      <p:pic>
        <p:nvPicPr>
          <p:cNvPr id="12290" name="Picture 2" descr="Long Short-Term Memory (LSTM), Clearly Explained - YouTube">
            <a:extLst>
              <a:ext uri="{FF2B5EF4-FFF2-40B4-BE49-F238E27FC236}">
                <a16:creationId xmlns:a16="http://schemas.microsoft.com/office/drawing/2014/main" id="{625BAA79-7097-1B50-1DFD-CF866E717D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25319" y="390832"/>
            <a:ext cx="8033980" cy="451911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D5086716-2EB2-D3AC-2518-4BBE21478234}"/>
              </a:ext>
            </a:extLst>
          </p:cNvPr>
          <p:cNvSpPr>
            <a:spLocks noGrp="1"/>
          </p:cNvSpPr>
          <p:nvPr>
            <p:ph type="sldNum" sz="quarter" idx="12"/>
          </p:nvPr>
        </p:nvSpPr>
        <p:spPr/>
        <p:txBody>
          <a:bodyPr/>
          <a:lstStyle/>
          <a:p>
            <a:fld id="{11941E4F-9D75-46F6-80F1-FBA169357D88}" type="slidenum">
              <a:rPr lang="zh-TW" altLang="en-US" smtClean="0"/>
              <a:t>14</a:t>
            </a:fld>
            <a:endParaRPr lang="zh-TW" altLang="en-US"/>
          </a:p>
        </p:txBody>
      </p:sp>
      <p:pic>
        <p:nvPicPr>
          <p:cNvPr id="3" name="圖片 2">
            <a:hlinkClick r:id="rId3" action="ppaction://hlinksldjump"/>
            <a:extLst>
              <a:ext uri="{FF2B5EF4-FFF2-40B4-BE49-F238E27FC236}">
                <a16:creationId xmlns:a16="http://schemas.microsoft.com/office/drawing/2014/main" id="{9617ACAF-3906-E137-6B55-37D3DF29A74D}"/>
              </a:ext>
            </a:extLst>
          </p:cNvPr>
          <p:cNvPicPr>
            <a:picLocks noChangeAspect="1"/>
          </p:cNvPicPr>
          <p:nvPr/>
        </p:nvPicPr>
        <p:blipFill rotWithShape="1">
          <a:blip r:embed="rId4"/>
          <a:srcRect l="16164" t="16182" r="16627" b="15756"/>
          <a:stretch/>
        </p:blipFill>
        <p:spPr>
          <a:xfrm>
            <a:off x="11120489" y="136525"/>
            <a:ext cx="888694" cy="900000"/>
          </a:xfrm>
          <a:prstGeom prst="rect">
            <a:avLst/>
          </a:prstGeom>
        </p:spPr>
      </p:pic>
    </p:spTree>
    <p:extLst>
      <p:ext uri="{BB962C8B-B14F-4D97-AF65-F5344CB8AC3E}">
        <p14:creationId xmlns:p14="http://schemas.microsoft.com/office/powerpoint/2010/main" val="3446638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0936" y="640823"/>
            <a:ext cx="3419856" cy="5583148"/>
          </a:xfrm>
        </p:spPr>
        <p:txBody>
          <a:bodyPr anchor="ctr">
            <a:normAutofit/>
          </a:bodyPr>
          <a:lstStyle/>
          <a:p>
            <a:r>
              <a:rPr lang="en-US" altLang="zh-TW" sz="5400" dirty="0">
                <a:latin typeface="Calibri" panose="020F0502020204030204" pitchFamily="34" charset="0"/>
                <a:cs typeface="Calibri" panose="020F0502020204030204" pitchFamily="34" charset="0"/>
              </a:rPr>
              <a:t>LSTM (Long Short-Term Memory)</a:t>
            </a:r>
            <a:endParaRPr lang="zh-TW" altLang="en-US" sz="5400" dirty="0">
              <a:latin typeface="Calibri" panose="020F0502020204030204" pitchFamily="34" charset="0"/>
              <a:cs typeface="Calibri" panose="020F0502020204030204" pitchFamily="34" charset="0"/>
            </a:endParaRP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4322064" y="3690758"/>
            <a:ext cx="7869936" cy="3161380"/>
          </a:xfrm>
        </p:spPr>
        <p:txBody>
          <a:bodyPr anchor="t">
            <a:normAutofit fontScale="92500"/>
          </a:bodyPr>
          <a:lstStyle/>
          <a:p>
            <a:r>
              <a:rPr lang="en-US" altLang="zh-TW" sz="2400" dirty="0">
                <a:latin typeface="Calibri" panose="020F0502020204030204" pitchFamily="34" charset="0"/>
                <a:cs typeface="Calibri" panose="020F0502020204030204" pitchFamily="34" charset="0"/>
              </a:rPr>
              <a:t>LSTM :</a:t>
            </a:r>
          </a:p>
          <a:p>
            <a:pPr lvl="1"/>
            <a:r>
              <a:rPr lang="en-US" altLang="zh-TW" dirty="0">
                <a:latin typeface="Calibri" panose="020F0502020204030204" pitchFamily="34" charset="0"/>
                <a:cs typeface="Calibri" panose="020F0502020204030204" pitchFamily="34" charset="0"/>
                <a:hlinkClick r:id="rId3"/>
              </a:rPr>
              <a:t>Introduced </a:t>
            </a:r>
            <a:r>
              <a:rPr lang="en-US" altLang="zh-TW" i="1" dirty="0">
                <a:latin typeface="Calibri" panose="020F0502020204030204" pitchFamily="34" charset="0"/>
                <a:cs typeface="Calibri" panose="020F0502020204030204" pitchFamily="34" charset="0"/>
                <a:hlinkClick r:id="rId3"/>
              </a:rPr>
              <a:t>by Hochreiter &amp; Schmidhuber </a:t>
            </a:r>
            <a:r>
              <a:rPr lang="en-US" altLang="zh-TW" dirty="0">
                <a:latin typeface="Calibri" panose="020F0502020204030204" pitchFamily="34" charset="0"/>
                <a:cs typeface="Calibri" panose="020F0502020204030204" pitchFamily="34" charset="0"/>
                <a:hlinkClick r:id="rId3"/>
              </a:rPr>
              <a:t>in 1997. </a:t>
            </a:r>
          </a:p>
          <a:p>
            <a:pPr lvl="1"/>
            <a:r>
              <a:rPr lang="en-US" altLang="zh-TW" dirty="0">
                <a:latin typeface="Calibri" panose="020F0502020204030204" pitchFamily="34" charset="0"/>
                <a:cs typeface="Calibri" panose="020F0502020204030204" pitchFamily="34" charset="0"/>
              </a:rPr>
              <a:t>Explicitly designed to avoid long-term dependency problem.</a:t>
            </a:r>
          </a:p>
          <a:p>
            <a:pPr lvl="1"/>
            <a:r>
              <a:rPr lang="en-US" altLang="zh-TW" dirty="0">
                <a:latin typeface="Calibri" panose="020F0502020204030204" pitchFamily="34" charset="0"/>
                <a:cs typeface="Calibri" panose="020F0502020204030204" pitchFamily="34" charset="0"/>
              </a:rPr>
              <a:t>Instead of having a single neural network layer, there are four, interacting in a very special way.</a:t>
            </a:r>
          </a:p>
          <a:p>
            <a:pPr lvl="1"/>
            <a:r>
              <a:rPr lang="en-US" altLang="zh-TW" dirty="0">
                <a:latin typeface="Calibri" panose="020F0502020204030204" pitchFamily="34" charset="0"/>
                <a:cs typeface="Calibri" panose="020F0502020204030204" pitchFamily="34" charset="0"/>
              </a:rPr>
              <a:t>Furthermore, add multiple gates (input gate, forget gate, and output gate), regulating the flow of information. </a:t>
            </a:r>
          </a:p>
          <a:p>
            <a:pPr lvl="1"/>
            <a:r>
              <a:rPr lang="en-US" altLang="zh-TW" dirty="0">
                <a:latin typeface="Calibri" panose="020F0502020204030204" pitchFamily="34" charset="0"/>
                <a:cs typeface="Calibri" panose="020F0502020204030204" pitchFamily="34" charset="0"/>
              </a:rPr>
              <a:t>(Result) Work tremendously well on a large variety of problems, and now widely used.</a:t>
            </a:r>
          </a:p>
        </p:txBody>
      </p:sp>
      <p:pic>
        <p:nvPicPr>
          <p:cNvPr id="7" name="圖片 6">
            <a:extLst>
              <a:ext uri="{FF2B5EF4-FFF2-40B4-BE49-F238E27FC236}">
                <a16:creationId xmlns:a16="http://schemas.microsoft.com/office/drawing/2014/main" id="{62AB1E8B-2D79-FB6E-769F-B0EFBE69299B}"/>
              </a:ext>
            </a:extLst>
          </p:cNvPr>
          <p:cNvPicPr>
            <a:picLocks noChangeAspect="1"/>
          </p:cNvPicPr>
          <p:nvPr/>
        </p:nvPicPr>
        <p:blipFill>
          <a:blip r:embed="rId4"/>
          <a:stretch>
            <a:fillRect/>
          </a:stretch>
        </p:blipFill>
        <p:spPr>
          <a:xfrm>
            <a:off x="4654295" y="267620"/>
            <a:ext cx="5789943" cy="3161380"/>
          </a:xfrm>
          <a:prstGeom prst="rect">
            <a:avLst/>
          </a:prstGeom>
        </p:spPr>
      </p:pic>
      <p:sp>
        <p:nvSpPr>
          <p:cNvPr id="4" name="投影片編號版面配置區 3">
            <a:extLst>
              <a:ext uri="{FF2B5EF4-FFF2-40B4-BE49-F238E27FC236}">
                <a16:creationId xmlns:a16="http://schemas.microsoft.com/office/drawing/2014/main" id="{C429FDCA-4B9D-2235-A895-4091773C4FEC}"/>
              </a:ext>
            </a:extLst>
          </p:cNvPr>
          <p:cNvSpPr>
            <a:spLocks noGrp="1"/>
          </p:cNvSpPr>
          <p:nvPr>
            <p:ph type="sldNum" sz="quarter" idx="12"/>
          </p:nvPr>
        </p:nvSpPr>
        <p:spPr/>
        <p:txBody>
          <a:bodyPr/>
          <a:lstStyle/>
          <a:p>
            <a:fld id="{11941E4F-9D75-46F6-80F1-FBA169357D88}" type="slidenum">
              <a:rPr lang="zh-TW" altLang="en-US" smtClean="0"/>
              <a:t>15</a:t>
            </a:fld>
            <a:endParaRPr lang="zh-TW" altLang="en-US"/>
          </a:p>
        </p:txBody>
      </p:sp>
    </p:spTree>
    <p:extLst>
      <p:ext uri="{BB962C8B-B14F-4D97-AF65-F5344CB8AC3E}">
        <p14:creationId xmlns:p14="http://schemas.microsoft.com/office/powerpoint/2010/main" val="755364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36525"/>
            <a:ext cx="10515600" cy="1325563"/>
          </a:xfrm>
        </p:spPr>
        <p:txBody>
          <a:bodyPr/>
          <a:lstStyle/>
          <a:p>
            <a:r>
              <a:rPr lang="en-US" altLang="zh-TW" sz="4400" dirty="0">
                <a:latin typeface="Calibri" panose="020F0502020204030204" pitchFamily="34" charset="0"/>
                <a:cs typeface="Calibri" panose="020F0502020204030204" pitchFamily="34" charset="0"/>
              </a:rPr>
              <a:t>LSTM (Long Short-Term Memory)</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253329"/>
            <a:ext cx="11190310" cy="683273"/>
          </a:xfrm>
        </p:spPr>
        <p:txBody>
          <a:bodyPr>
            <a:normAutofit/>
          </a:bodyPr>
          <a:lstStyle/>
          <a:p>
            <a:pPr marL="0" indent="0">
              <a:buNone/>
            </a:pPr>
            <a:r>
              <a:rPr lang="en-US" altLang="zh-TW" sz="2600" dirty="0">
                <a:latin typeface="Calibri" panose="020F0502020204030204" pitchFamily="34" charset="0"/>
                <a:cs typeface="Calibri" panose="020F0502020204030204" pitchFamily="34" charset="0"/>
              </a:rPr>
              <a:t>Suppose you’re looking at reviews online. would you remember it word by word?</a:t>
            </a:r>
            <a:endParaRPr lang="zh-TW" altLang="en-US" sz="2600" dirty="0">
              <a:latin typeface="Calibri" panose="020F0502020204030204" pitchFamily="34" charset="0"/>
              <a:cs typeface="Calibri" panose="020F0502020204030204" pitchFamily="34" charset="0"/>
            </a:endParaRPr>
          </a:p>
        </p:txBody>
      </p:sp>
      <p:sp>
        <p:nvSpPr>
          <p:cNvPr id="6" name="投影片編號版面配置區 5">
            <a:extLst>
              <a:ext uri="{FF2B5EF4-FFF2-40B4-BE49-F238E27FC236}">
                <a16:creationId xmlns:a16="http://schemas.microsoft.com/office/drawing/2014/main" id="{075E33F1-F917-E7DF-678B-C1141051F30F}"/>
              </a:ext>
            </a:extLst>
          </p:cNvPr>
          <p:cNvSpPr>
            <a:spLocks noGrp="1"/>
          </p:cNvSpPr>
          <p:nvPr>
            <p:ph type="sldNum" sz="quarter" idx="12"/>
          </p:nvPr>
        </p:nvSpPr>
        <p:spPr/>
        <p:txBody>
          <a:bodyPr/>
          <a:lstStyle/>
          <a:p>
            <a:fld id="{11941E4F-9D75-46F6-80F1-FBA169357D88}" type="slidenum">
              <a:rPr lang="zh-TW" altLang="en-US" smtClean="0">
                <a:latin typeface="Calibri" panose="020F0502020204030204" pitchFamily="34" charset="0"/>
                <a:cs typeface="Calibri" panose="020F0502020204030204" pitchFamily="34" charset="0"/>
              </a:rPr>
              <a:t>16</a:t>
            </a:fld>
            <a:endParaRPr lang="zh-TW" altLang="en-US">
              <a:latin typeface="Calibri" panose="020F0502020204030204" pitchFamily="34" charset="0"/>
              <a:cs typeface="Calibri" panose="020F0502020204030204" pitchFamily="34" charset="0"/>
            </a:endParaRPr>
          </a:p>
        </p:txBody>
      </p:sp>
      <p:sp>
        <p:nvSpPr>
          <p:cNvPr id="7" name="內容版面配置區 2">
            <a:extLst>
              <a:ext uri="{FF2B5EF4-FFF2-40B4-BE49-F238E27FC236}">
                <a16:creationId xmlns:a16="http://schemas.microsoft.com/office/drawing/2014/main" id="{5D934DCD-23D4-4D61-9DF5-C1B83166BA25}"/>
              </a:ext>
            </a:extLst>
          </p:cNvPr>
          <p:cNvSpPr txBox="1">
            <a:spLocks/>
          </p:cNvSpPr>
          <p:nvPr/>
        </p:nvSpPr>
        <p:spPr>
          <a:xfrm>
            <a:off x="838198" y="4711062"/>
            <a:ext cx="11353802" cy="202253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600" dirty="0">
                <a:latin typeface="Calibri" panose="020F0502020204030204" pitchFamily="34" charset="0"/>
                <a:cs typeface="Calibri" panose="020F0502020204030204" pitchFamily="34" charset="0"/>
              </a:rPr>
              <a:t>Certainly Not. your brain only remember important keywords subconsciously.</a:t>
            </a:r>
          </a:p>
          <a:p>
            <a:r>
              <a:rPr lang="en-US" altLang="zh-TW" dirty="0"/>
              <a:t>You pick up words like “amazing” and “will definitely buy again”.</a:t>
            </a:r>
          </a:p>
          <a:p>
            <a:r>
              <a:rPr lang="en-US" altLang="zh-TW" sz="2600" dirty="0">
                <a:latin typeface="Calibri" panose="020F0502020204030204" pitchFamily="34" charset="0"/>
                <a:cs typeface="Calibri" panose="020F0502020204030204" pitchFamily="34" charset="0"/>
              </a:rPr>
              <a:t>You don't care much for words like “this”, “gave”, “all”, “should”, etc..</a:t>
            </a:r>
          </a:p>
          <a:p>
            <a:r>
              <a:rPr lang="en-US" altLang="zh-TW" sz="2600" dirty="0">
                <a:latin typeface="Calibri" panose="020F0502020204030204" pitchFamily="34" charset="0"/>
                <a:cs typeface="Calibri" panose="020F0502020204030204" pitchFamily="34" charset="0"/>
              </a:rPr>
              <a:t>That’s essentially what LSTM does:  </a:t>
            </a:r>
            <a:r>
              <a:rPr lang="en-US" altLang="zh-TW" sz="2600" b="1" dirty="0">
                <a:highlight>
                  <a:srgbClr val="FFFF00"/>
                </a:highlight>
                <a:latin typeface="Calibri" panose="020F0502020204030204" pitchFamily="34" charset="0"/>
                <a:cs typeface="Calibri" panose="020F0502020204030204" pitchFamily="34" charset="0"/>
              </a:rPr>
              <a:t>keep only relevant information to make predictions</a:t>
            </a:r>
            <a:r>
              <a:rPr lang="en-US" altLang="zh-TW" sz="2600" dirty="0">
                <a:latin typeface="Calibri" panose="020F0502020204030204" pitchFamily="34" charset="0"/>
                <a:cs typeface="Calibri" panose="020F0502020204030204" pitchFamily="34" charset="0"/>
              </a:rPr>
              <a:t>.</a:t>
            </a:r>
          </a:p>
        </p:txBody>
      </p:sp>
      <p:pic>
        <p:nvPicPr>
          <p:cNvPr id="10" name="圖片 9">
            <a:extLst>
              <a:ext uri="{FF2B5EF4-FFF2-40B4-BE49-F238E27FC236}">
                <a16:creationId xmlns:a16="http://schemas.microsoft.com/office/drawing/2014/main" id="{A6B4C22C-ADF0-82FA-98BE-09142ADEF3CB}"/>
              </a:ext>
            </a:extLst>
          </p:cNvPr>
          <p:cNvPicPr>
            <a:picLocks noChangeAspect="1"/>
          </p:cNvPicPr>
          <p:nvPr/>
        </p:nvPicPr>
        <p:blipFill>
          <a:blip r:embed="rId3"/>
          <a:stretch>
            <a:fillRect/>
          </a:stretch>
        </p:blipFill>
        <p:spPr>
          <a:xfrm>
            <a:off x="8243594" y="1755423"/>
            <a:ext cx="3784915" cy="2816493"/>
          </a:xfrm>
          <a:prstGeom prst="rect">
            <a:avLst/>
          </a:prstGeom>
        </p:spPr>
      </p:pic>
      <p:pic>
        <p:nvPicPr>
          <p:cNvPr id="12" name="圖片 11">
            <a:extLst>
              <a:ext uri="{FF2B5EF4-FFF2-40B4-BE49-F238E27FC236}">
                <a16:creationId xmlns:a16="http://schemas.microsoft.com/office/drawing/2014/main" id="{9977C0A8-172E-485D-F731-2473776122C5}"/>
              </a:ext>
            </a:extLst>
          </p:cNvPr>
          <p:cNvPicPr>
            <a:picLocks noChangeAspect="1"/>
          </p:cNvPicPr>
          <p:nvPr/>
        </p:nvPicPr>
        <p:blipFill>
          <a:blip r:embed="rId4"/>
          <a:stretch>
            <a:fillRect/>
          </a:stretch>
        </p:blipFill>
        <p:spPr>
          <a:xfrm>
            <a:off x="838198" y="1750663"/>
            <a:ext cx="6168720" cy="2796228"/>
          </a:xfrm>
          <a:prstGeom prst="rect">
            <a:avLst/>
          </a:prstGeom>
        </p:spPr>
      </p:pic>
      <p:sp>
        <p:nvSpPr>
          <p:cNvPr id="13" name="箭號: 向右 12">
            <a:extLst>
              <a:ext uri="{FF2B5EF4-FFF2-40B4-BE49-F238E27FC236}">
                <a16:creationId xmlns:a16="http://schemas.microsoft.com/office/drawing/2014/main" id="{FEA243AF-408C-1CD2-7D6D-16CB9CEA60B5}"/>
              </a:ext>
            </a:extLst>
          </p:cNvPr>
          <p:cNvSpPr/>
          <p:nvPr/>
        </p:nvSpPr>
        <p:spPr>
          <a:xfrm>
            <a:off x="7105009" y="3087016"/>
            <a:ext cx="1073186" cy="683273"/>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0990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153864" y="194395"/>
            <a:ext cx="10515600" cy="1325563"/>
          </a:xfrm>
        </p:spPr>
        <p:txBody>
          <a:bodyPr/>
          <a:lstStyle/>
          <a:p>
            <a:r>
              <a:rPr lang="en-US" altLang="zh-TW" sz="4400" dirty="0">
                <a:latin typeface="Calibri" panose="020F0502020204030204" pitchFamily="34" charset="0"/>
                <a:cs typeface="Calibri" panose="020F0502020204030204" pitchFamily="34" charset="0"/>
              </a:rPr>
              <a:t>LSTM (Long Short-Term Memory)</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153864" y="1519958"/>
            <a:ext cx="6839678" cy="5309981"/>
          </a:xfrm>
        </p:spPr>
        <p:txBody>
          <a:bodyPr>
            <a:normAutofit fontScale="92500" lnSpcReduction="10000"/>
          </a:bodyPr>
          <a:lstStyle/>
          <a:p>
            <a:r>
              <a:rPr lang="en-US" altLang="zh-TW" sz="3200" dirty="0">
                <a:latin typeface="Calibri" panose="020F0502020204030204" pitchFamily="34" charset="0"/>
                <a:cs typeface="Calibri" panose="020F0502020204030204" pitchFamily="34" charset="0"/>
              </a:rPr>
              <a:t>Three important gates in LSTM Model:</a:t>
            </a:r>
          </a:p>
          <a:p>
            <a:pPr lvl="1"/>
            <a:r>
              <a:rPr lang="en-US" altLang="zh-TW" sz="2800" dirty="0">
                <a:latin typeface="Calibri" panose="020F0502020204030204" pitchFamily="34" charset="0"/>
                <a:cs typeface="Calibri" panose="020F0502020204030204" pitchFamily="34" charset="0"/>
              </a:rPr>
              <a:t>Function:</a:t>
            </a:r>
          </a:p>
          <a:p>
            <a:pPr marL="457200" lvl="1" indent="0">
              <a:buNone/>
            </a:pPr>
            <a:r>
              <a:rPr lang="en-US" altLang="zh-TW" sz="2800" dirty="0">
                <a:latin typeface="Calibri" panose="020F0502020204030204" pitchFamily="34" charset="0"/>
                <a:cs typeface="Calibri" panose="020F0502020204030204" pitchFamily="34" charset="0"/>
              </a:rPr>
              <a:t>keep only relevant info to make predictions, and forget non-relevant data, solving the problem of RNN short-term memory.</a:t>
            </a:r>
          </a:p>
          <a:p>
            <a:pPr marL="914400" lvl="1" indent="-457200">
              <a:buFont typeface="+mj-lt"/>
              <a:buAutoNum type="arabicPeriod"/>
            </a:pPr>
            <a:r>
              <a:rPr lang="en-US" altLang="zh-TW" sz="2800" dirty="0">
                <a:latin typeface="Calibri" panose="020F0502020204030204" pitchFamily="34" charset="0"/>
                <a:cs typeface="Calibri" panose="020F0502020204030204" pitchFamily="34" charset="0"/>
              </a:rPr>
              <a:t>Input Gate: </a:t>
            </a:r>
            <a:br>
              <a:rPr lang="en-US" altLang="zh-TW" sz="2800" i="1" dirty="0">
                <a:latin typeface="Calibri" panose="020F0502020204030204" pitchFamily="34" charset="0"/>
                <a:cs typeface="Calibri" panose="020F0502020204030204" pitchFamily="34" charset="0"/>
              </a:rPr>
            </a:br>
            <a:r>
              <a:rPr lang="en-US" altLang="zh-TW" i="1" dirty="0">
                <a:latin typeface="Calibri" panose="020F0502020204030204" pitchFamily="34" charset="0"/>
                <a:cs typeface="Calibri" panose="020F0502020204030204" pitchFamily="34" charset="0"/>
              </a:rPr>
              <a:t>Control when to let new input in or ignore, </a:t>
            </a:r>
            <a:r>
              <a:rPr lang="en-US" altLang="zh-TW" i="1" u="sng" dirty="0">
                <a:latin typeface="Calibri" panose="020F0502020204030204" pitchFamily="34" charset="0"/>
                <a:cs typeface="Calibri" panose="020F0502020204030204" pitchFamily="34" charset="0"/>
              </a:rPr>
              <a:t>how much input information to pass into the cell state</a:t>
            </a:r>
            <a:r>
              <a:rPr lang="en-US" altLang="zh-TW" i="1" dirty="0">
                <a:latin typeface="Calibri" panose="020F0502020204030204" pitchFamily="34" charset="0"/>
                <a:cs typeface="Calibri" panose="020F0502020204030204" pitchFamily="34" charset="0"/>
              </a:rPr>
              <a:t>.</a:t>
            </a:r>
            <a:endParaRPr lang="en-US" altLang="zh-TW" dirty="0">
              <a:latin typeface="Calibri" panose="020F0502020204030204" pitchFamily="34" charset="0"/>
              <a:cs typeface="Calibri" panose="020F0502020204030204" pitchFamily="34" charset="0"/>
            </a:endParaRPr>
          </a:p>
          <a:p>
            <a:pPr marL="914400" lvl="1" indent="-457200">
              <a:buFont typeface="+mj-lt"/>
              <a:buAutoNum type="arabicPeriod"/>
            </a:pPr>
            <a:r>
              <a:rPr lang="en-US" altLang="zh-TW" sz="2800" dirty="0">
                <a:latin typeface="Calibri" panose="020F0502020204030204" pitchFamily="34" charset="0"/>
                <a:cs typeface="Calibri" panose="020F0502020204030204" pitchFamily="34" charset="0"/>
              </a:rPr>
              <a:t>Output Gate: </a:t>
            </a:r>
            <a:br>
              <a:rPr lang="en-US" altLang="zh-TW" sz="2800" dirty="0">
                <a:latin typeface="Calibri" panose="020F0502020204030204" pitchFamily="34" charset="0"/>
                <a:cs typeface="Calibri" panose="020F0502020204030204" pitchFamily="34" charset="0"/>
              </a:rPr>
            </a:br>
            <a:r>
              <a:rPr lang="en-US" altLang="zh-TW" i="1" dirty="0">
                <a:latin typeface="Calibri" panose="020F0502020204030204" pitchFamily="34" charset="0"/>
                <a:cs typeface="Calibri" panose="020F0502020204030204" pitchFamily="34" charset="0"/>
              </a:rPr>
              <a:t>Let the information impact the output at the current time step or not. </a:t>
            </a:r>
            <a:r>
              <a:rPr lang="en-US" altLang="zh-TW" i="1" u="sng" dirty="0">
                <a:latin typeface="Calibri" panose="020F0502020204030204" pitchFamily="34" charset="0"/>
                <a:cs typeface="Calibri" panose="020F0502020204030204" pitchFamily="34" charset="0"/>
              </a:rPr>
              <a:t>Control how much information to pass to the next stage</a:t>
            </a:r>
            <a:r>
              <a:rPr lang="en-US" altLang="zh-TW" i="1" dirty="0">
                <a:latin typeface="Calibri" panose="020F0502020204030204" pitchFamily="34" charset="0"/>
                <a:cs typeface="Calibri" panose="020F0502020204030204" pitchFamily="34" charset="0"/>
              </a:rPr>
              <a:t>.</a:t>
            </a:r>
          </a:p>
          <a:p>
            <a:pPr marL="914400" lvl="1" indent="-457200">
              <a:buFont typeface="+mj-lt"/>
              <a:buAutoNum type="arabicPeriod"/>
            </a:pPr>
            <a:r>
              <a:rPr lang="en-US" altLang="zh-TW" sz="2800" dirty="0">
                <a:latin typeface="Calibri" panose="020F0502020204030204" pitchFamily="34" charset="0"/>
                <a:cs typeface="Calibri" panose="020F0502020204030204" pitchFamily="34" charset="0"/>
              </a:rPr>
              <a:t>Forget Gate: </a:t>
            </a:r>
            <a:br>
              <a:rPr lang="en-US" altLang="zh-TW" sz="2800" dirty="0">
                <a:latin typeface="Calibri" panose="020F0502020204030204" pitchFamily="34" charset="0"/>
                <a:cs typeface="Calibri" panose="020F0502020204030204" pitchFamily="34" charset="0"/>
              </a:rPr>
            </a:br>
            <a:r>
              <a:rPr lang="en-US" altLang="zh-TW" i="1" dirty="0">
                <a:latin typeface="Calibri" panose="020F0502020204030204" pitchFamily="34" charset="0"/>
                <a:cs typeface="Calibri" panose="020F0502020204030204" pitchFamily="34" charset="0"/>
              </a:rPr>
              <a:t>Delete the trivial information, </a:t>
            </a:r>
            <a:r>
              <a:rPr lang="en-US" altLang="zh-TW" i="1" u="sng" dirty="0">
                <a:latin typeface="Calibri" panose="020F0502020204030204" pitchFamily="34" charset="0"/>
                <a:cs typeface="Calibri" panose="020F0502020204030204" pitchFamily="34" charset="0"/>
              </a:rPr>
              <a:t>simulating the ability of human that we usually forget some trivial things.</a:t>
            </a:r>
          </a:p>
        </p:txBody>
      </p:sp>
      <p:sp>
        <p:nvSpPr>
          <p:cNvPr id="11" name="文字方塊 10">
            <a:extLst>
              <a:ext uri="{FF2B5EF4-FFF2-40B4-BE49-F238E27FC236}">
                <a16:creationId xmlns:a16="http://schemas.microsoft.com/office/drawing/2014/main" id="{D4AF9507-2173-A0BE-B96E-A5916577D288}"/>
              </a:ext>
            </a:extLst>
          </p:cNvPr>
          <p:cNvSpPr txBox="1"/>
          <p:nvPr/>
        </p:nvSpPr>
        <p:spPr>
          <a:xfrm>
            <a:off x="6923205" y="6503757"/>
            <a:ext cx="2813537" cy="369332"/>
          </a:xfrm>
          <a:prstGeom prst="rect">
            <a:avLst/>
          </a:prstGeom>
          <a:noFill/>
        </p:spPr>
        <p:txBody>
          <a:bodyPr wrap="square" rtlCol="0">
            <a:spAutoFit/>
          </a:bodyPr>
          <a:lstStyle/>
          <a:p>
            <a:r>
              <a:rPr lang="en-US" altLang="zh-TW" dirty="0"/>
              <a:t>Other Part of the network </a:t>
            </a:r>
            <a:endParaRPr lang="zh-TW" altLang="en-US" dirty="0"/>
          </a:p>
        </p:txBody>
      </p:sp>
      <p:sp>
        <p:nvSpPr>
          <p:cNvPr id="12" name="箭號: 向上 11">
            <a:extLst>
              <a:ext uri="{FF2B5EF4-FFF2-40B4-BE49-F238E27FC236}">
                <a16:creationId xmlns:a16="http://schemas.microsoft.com/office/drawing/2014/main" id="{ED9E2874-A6D6-20A4-7B43-5EB0D0DF781B}"/>
              </a:ext>
            </a:extLst>
          </p:cNvPr>
          <p:cNvSpPr/>
          <p:nvPr/>
        </p:nvSpPr>
        <p:spPr>
          <a:xfrm>
            <a:off x="8099177" y="6120819"/>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D12AB3BA-ABE1-C0B5-500D-22A200331F13}"/>
              </a:ext>
            </a:extLst>
          </p:cNvPr>
          <p:cNvSpPr/>
          <p:nvPr/>
        </p:nvSpPr>
        <p:spPr>
          <a:xfrm>
            <a:off x="7323933" y="5553326"/>
            <a:ext cx="2012081" cy="5139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TW" dirty="0"/>
              <a:t>Input Gate</a:t>
            </a:r>
            <a:endParaRPr lang="zh-TW" altLang="en-US" dirty="0"/>
          </a:p>
        </p:txBody>
      </p:sp>
      <p:sp>
        <p:nvSpPr>
          <p:cNvPr id="15" name="矩形: 圓角 14">
            <a:extLst>
              <a:ext uri="{FF2B5EF4-FFF2-40B4-BE49-F238E27FC236}">
                <a16:creationId xmlns:a16="http://schemas.microsoft.com/office/drawing/2014/main" id="{6F7B8BA9-41DE-B89A-D7C5-1C014D4B46F4}"/>
              </a:ext>
            </a:extLst>
          </p:cNvPr>
          <p:cNvSpPr/>
          <p:nvPr/>
        </p:nvSpPr>
        <p:spPr>
          <a:xfrm>
            <a:off x="7323933" y="4479940"/>
            <a:ext cx="2007887" cy="51399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dirty="0"/>
              <a:t>Memory Cell</a:t>
            </a:r>
            <a:endParaRPr lang="zh-TW" altLang="en-US" dirty="0"/>
          </a:p>
        </p:txBody>
      </p:sp>
      <p:sp>
        <p:nvSpPr>
          <p:cNvPr id="17" name="矩形: 圓角 16">
            <a:extLst>
              <a:ext uri="{FF2B5EF4-FFF2-40B4-BE49-F238E27FC236}">
                <a16:creationId xmlns:a16="http://schemas.microsoft.com/office/drawing/2014/main" id="{1D1DE431-113E-8090-63FE-AD35E0130E8A}"/>
              </a:ext>
            </a:extLst>
          </p:cNvPr>
          <p:cNvSpPr/>
          <p:nvPr/>
        </p:nvSpPr>
        <p:spPr>
          <a:xfrm>
            <a:off x="7323933" y="3466765"/>
            <a:ext cx="2007887" cy="51399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dirty="0"/>
              <a:t>Output Gate</a:t>
            </a:r>
            <a:endParaRPr lang="zh-TW" altLang="en-US" dirty="0"/>
          </a:p>
        </p:txBody>
      </p:sp>
      <p:sp>
        <p:nvSpPr>
          <p:cNvPr id="19" name="文字方塊 18">
            <a:extLst>
              <a:ext uri="{FF2B5EF4-FFF2-40B4-BE49-F238E27FC236}">
                <a16:creationId xmlns:a16="http://schemas.microsoft.com/office/drawing/2014/main" id="{8CB14277-7FD5-2F85-6116-8A92C56267AD}"/>
              </a:ext>
            </a:extLst>
          </p:cNvPr>
          <p:cNvSpPr txBox="1"/>
          <p:nvPr/>
        </p:nvSpPr>
        <p:spPr>
          <a:xfrm>
            <a:off x="6923205" y="2607080"/>
            <a:ext cx="2633292" cy="369332"/>
          </a:xfrm>
          <a:prstGeom prst="rect">
            <a:avLst/>
          </a:prstGeom>
          <a:noFill/>
        </p:spPr>
        <p:txBody>
          <a:bodyPr wrap="square" rtlCol="0">
            <a:spAutoFit/>
          </a:bodyPr>
          <a:lstStyle/>
          <a:p>
            <a:r>
              <a:rPr lang="en-US" altLang="zh-TW" dirty="0"/>
              <a:t>Other Part of the network </a:t>
            </a:r>
            <a:endParaRPr lang="zh-TW" altLang="en-US" dirty="0"/>
          </a:p>
        </p:txBody>
      </p:sp>
      <p:sp>
        <p:nvSpPr>
          <p:cNvPr id="20" name="矩形: 圓角 19">
            <a:extLst>
              <a:ext uri="{FF2B5EF4-FFF2-40B4-BE49-F238E27FC236}">
                <a16:creationId xmlns:a16="http://schemas.microsoft.com/office/drawing/2014/main" id="{B73CA934-388E-D9F7-BEC8-3C1D888F27A6}"/>
              </a:ext>
            </a:extLst>
          </p:cNvPr>
          <p:cNvSpPr/>
          <p:nvPr/>
        </p:nvSpPr>
        <p:spPr>
          <a:xfrm>
            <a:off x="10138742" y="4479940"/>
            <a:ext cx="2007887" cy="5286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TW" dirty="0"/>
              <a:t>Forget Gate</a:t>
            </a:r>
            <a:endParaRPr lang="zh-TW" altLang="en-US" dirty="0"/>
          </a:p>
        </p:txBody>
      </p:sp>
      <p:sp>
        <p:nvSpPr>
          <p:cNvPr id="22" name="箭號: 弧形下彎 21">
            <a:extLst>
              <a:ext uri="{FF2B5EF4-FFF2-40B4-BE49-F238E27FC236}">
                <a16:creationId xmlns:a16="http://schemas.microsoft.com/office/drawing/2014/main" id="{A8241CED-5694-2283-07A5-288A2345B4BB}"/>
              </a:ext>
            </a:extLst>
          </p:cNvPr>
          <p:cNvSpPr/>
          <p:nvPr/>
        </p:nvSpPr>
        <p:spPr>
          <a:xfrm flipH="1" flipV="1">
            <a:off x="9346591" y="4879073"/>
            <a:ext cx="777380" cy="369331"/>
          </a:xfrm>
          <a:prstGeom prst="curvedDown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13316" name="Picture 4" descr="LSTM Networks">
            <a:extLst>
              <a:ext uri="{FF2B5EF4-FFF2-40B4-BE49-F238E27FC236}">
                <a16:creationId xmlns:a16="http://schemas.microsoft.com/office/drawing/2014/main" id="{37D8EDA6-609E-9B5D-0217-C87EF7DCE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83" y="63807"/>
            <a:ext cx="4329946" cy="236001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箭號: 向上 3">
            <a:extLst>
              <a:ext uri="{FF2B5EF4-FFF2-40B4-BE49-F238E27FC236}">
                <a16:creationId xmlns:a16="http://schemas.microsoft.com/office/drawing/2014/main" id="{52D48269-8DC5-811E-13BB-2DEBFFC437D4}"/>
              </a:ext>
            </a:extLst>
          </p:cNvPr>
          <p:cNvSpPr/>
          <p:nvPr/>
        </p:nvSpPr>
        <p:spPr>
          <a:xfrm>
            <a:off x="8099177" y="5091806"/>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箭號: 向上 4">
            <a:extLst>
              <a:ext uri="{FF2B5EF4-FFF2-40B4-BE49-F238E27FC236}">
                <a16:creationId xmlns:a16="http://schemas.microsoft.com/office/drawing/2014/main" id="{45B7E1A6-D574-0B2A-39D9-07C01410CBDC}"/>
              </a:ext>
            </a:extLst>
          </p:cNvPr>
          <p:cNvSpPr/>
          <p:nvPr/>
        </p:nvSpPr>
        <p:spPr>
          <a:xfrm>
            <a:off x="8095941" y="4037104"/>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箭號: 向上 5">
            <a:extLst>
              <a:ext uri="{FF2B5EF4-FFF2-40B4-BE49-F238E27FC236}">
                <a16:creationId xmlns:a16="http://schemas.microsoft.com/office/drawing/2014/main" id="{711BB4C0-0C92-5B35-807D-517263F46EBA}"/>
              </a:ext>
            </a:extLst>
          </p:cNvPr>
          <p:cNvSpPr/>
          <p:nvPr/>
        </p:nvSpPr>
        <p:spPr>
          <a:xfrm>
            <a:off x="8095941" y="2983215"/>
            <a:ext cx="396614" cy="40802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箭號: 弧形下彎 6">
            <a:extLst>
              <a:ext uri="{FF2B5EF4-FFF2-40B4-BE49-F238E27FC236}">
                <a16:creationId xmlns:a16="http://schemas.microsoft.com/office/drawing/2014/main" id="{1D87CAF2-8A61-6D8A-BF62-56780AF2F600}"/>
              </a:ext>
            </a:extLst>
          </p:cNvPr>
          <p:cNvSpPr/>
          <p:nvPr/>
        </p:nvSpPr>
        <p:spPr>
          <a:xfrm>
            <a:off x="9346591" y="4392293"/>
            <a:ext cx="777380" cy="369331"/>
          </a:xfrm>
          <a:prstGeom prst="curvedDown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投影片編號版面配置區 7">
            <a:extLst>
              <a:ext uri="{FF2B5EF4-FFF2-40B4-BE49-F238E27FC236}">
                <a16:creationId xmlns:a16="http://schemas.microsoft.com/office/drawing/2014/main" id="{BEE22295-8726-52ED-384E-7116419A03B1}"/>
              </a:ext>
            </a:extLst>
          </p:cNvPr>
          <p:cNvSpPr>
            <a:spLocks noGrp="1"/>
          </p:cNvSpPr>
          <p:nvPr>
            <p:ph type="sldNum" sz="quarter" idx="12"/>
          </p:nvPr>
        </p:nvSpPr>
        <p:spPr/>
        <p:txBody>
          <a:bodyPr/>
          <a:lstStyle/>
          <a:p>
            <a:fld id="{11941E4F-9D75-46F6-80F1-FBA169357D88}" type="slidenum">
              <a:rPr lang="zh-TW" altLang="en-US" smtClean="0"/>
              <a:t>17</a:t>
            </a:fld>
            <a:endParaRPr lang="zh-TW" altLang="en-US"/>
          </a:p>
        </p:txBody>
      </p:sp>
    </p:spTree>
    <p:extLst>
      <p:ext uri="{BB962C8B-B14F-4D97-AF65-F5344CB8AC3E}">
        <p14:creationId xmlns:p14="http://schemas.microsoft.com/office/powerpoint/2010/main" val="1736188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0936" y="640823"/>
            <a:ext cx="3419856" cy="5583148"/>
          </a:xfrm>
        </p:spPr>
        <p:txBody>
          <a:bodyPr anchor="ctr">
            <a:normAutofit/>
          </a:bodyPr>
          <a:lstStyle/>
          <a:p>
            <a:r>
              <a:rPr lang="en-US" altLang="zh-TW" sz="5400" dirty="0">
                <a:latin typeface="Calibri" panose="020F0502020204030204" pitchFamily="34" charset="0"/>
                <a:cs typeface="Calibri" panose="020F0502020204030204" pitchFamily="34" charset="0"/>
              </a:rPr>
              <a:t>LSTM (Long Short-Term Memory)</a:t>
            </a:r>
            <a:endParaRPr lang="zh-TW" altLang="en-US" sz="5400" dirty="0">
              <a:latin typeface="Calibri" panose="020F0502020204030204" pitchFamily="34" charset="0"/>
              <a:cs typeface="Calibri" panose="020F0502020204030204" pitchFamily="34" charset="0"/>
            </a:endParaRPr>
          </a:p>
        </p:txBody>
      </p:sp>
      <p:sp>
        <p:nvSpPr>
          <p:cNvPr id="205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C82CA9CA-6D2F-813B-AC64-7F8D692A97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65" r="24711"/>
          <a:stretch/>
        </p:blipFill>
        <p:spPr bwMode="auto">
          <a:xfrm>
            <a:off x="4501896" y="213361"/>
            <a:ext cx="5224426" cy="311912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4415536" y="3647441"/>
            <a:ext cx="7829296" cy="2997200"/>
          </a:xfrm>
        </p:spPr>
        <p:txBody>
          <a:bodyPr anchor="t">
            <a:normAutofit/>
          </a:bodyPr>
          <a:lstStyle/>
          <a:p>
            <a:pPr marL="0" indent="0">
              <a:buNone/>
            </a:pPr>
            <a:r>
              <a:rPr lang="en-US" altLang="zh-TW" sz="2400" i="1" dirty="0">
                <a:latin typeface="Calibri" panose="020F0502020204030204" pitchFamily="34" charset="0"/>
                <a:cs typeface="Calibri" panose="020F0502020204030204" pitchFamily="34" charset="0"/>
              </a:rPr>
              <a:t>Step-by-Step Explanation of LSTM Structure</a:t>
            </a:r>
          </a:p>
          <a:p>
            <a:r>
              <a:rPr lang="en-US" altLang="zh-TW" sz="2400" b="1" dirty="0">
                <a:latin typeface="Calibri" panose="020F0502020204030204" pitchFamily="34" charset="0"/>
                <a:cs typeface="Calibri" panose="020F0502020204030204" pitchFamily="34" charset="0"/>
              </a:rPr>
              <a:t>Cell State</a:t>
            </a:r>
            <a:r>
              <a:rPr lang="en-US" altLang="zh-TW" sz="2400" dirty="0">
                <a:latin typeface="Calibri" panose="020F0502020204030204" pitchFamily="34" charset="0"/>
                <a:cs typeface="Calibri" panose="020F0502020204030204" pitchFamily="34" charset="0"/>
              </a:rPr>
              <a:t>:</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The Core Idea Behind LSTMs.</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Horizontal line running through the top of the diagram.</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Like </a:t>
            </a:r>
            <a:r>
              <a:rPr lang="en-US" altLang="zh-TW" sz="2000" b="0" i="0" dirty="0">
                <a:effectLst/>
                <a:latin typeface="Calibri" panose="020F0502020204030204" pitchFamily="34" charset="0"/>
                <a:cs typeface="Calibri" panose="020F0502020204030204" pitchFamily="34" charset="0"/>
              </a:rPr>
              <a:t>conveyor belt, runs straight down the entire chain, with only some minor linear interactions. </a:t>
            </a:r>
            <a:endParaRPr lang="en-US" altLang="zh-TW" sz="20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altLang="zh-TW" sz="2000" b="0" i="0" dirty="0">
                <a:effectLst/>
                <a:latin typeface="Calibri" panose="020F0502020204030204" pitchFamily="34" charset="0"/>
                <a:cs typeface="Calibri" panose="020F0502020204030204" pitchFamily="34" charset="0"/>
              </a:rPr>
              <a:t>Save the state information, easy and allow information to just flow along it without any change.</a:t>
            </a:r>
            <a:endParaRPr lang="en-US" altLang="zh-TW" sz="2000"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2DB2C98-30D1-CACD-0D2B-DC3FCFB53317}"/>
              </a:ext>
            </a:extLst>
          </p:cNvPr>
          <p:cNvSpPr>
            <a:spLocks noGrp="1"/>
          </p:cNvSpPr>
          <p:nvPr>
            <p:ph type="sldNum" sz="quarter" idx="12"/>
          </p:nvPr>
        </p:nvSpPr>
        <p:spPr/>
        <p:txBody>
          <a:bodyPr/>
          <a:lstStyle/>
          <a:p>
            <a:fld id="{11941E4F-9D75-46F6-80F1-FBA169357D88}" type="slidenum">
              <a:rPr lang="zh-TW" altLang="en-US" smtClean="0"/>
              <a:t>18</a:t>
            </a:fld>
            <a:endParaRPr lang="zh-TW" altLang="en-US"/>
          </a:p>
        </p:txBody>
      </p:sp>
    </p:spTree>
    <p:extLst>
      <p:ext uri="{BB962C8B-B14F-4D97-AF65-F5344CB8AC3E}">
        <p14:creationId xmlns:p14="http://schemas.microsoft.com/office/powerpoint/2010/main" val="187661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0936" y="640823"/>
            <a:ext cx="3419856" cy="5583148"/>
          </a:xfrm>
        </p:spPr>
        <p:txBody>
          <a:bodyPr anchor="ctr">
            <a:normAutofit/>
          </a:bodyPr>
          <a:lstStyle/>
          <a:p>
            <a:r>
              <a:rPr lang="en-US" altLang="zh-TW" sz="5400" dirty="0">
                <a:latin typeface="Calibri" panose="020F0502020204030204" pitchFamily="34" charset="0"/>
                <a:cs typeface="Calibri" panose="020F0502020204030204" pitchFamily="34" charset="0"/>
              </a:rPr>
              <a:t>LSTM (Long Short-Term Memory)</a:t>
            </a:r>
            <a:endParaRPr lang="zh-TW" altLang="en-US" sz="5400" dirty="0">
              <a:latin typeface="Calibri" panose="020F0502020204030204" pitchFamily="34" charset="0"/>
              <a:cs typeface="Calibri" panose="020F0502020204030204" pitchFamily="34" charset="0"/>
            </a:endParaRPr>
          </a:p>
        </p:txBody>
      </p:sp>
      <p:sp>
        <p:nvSpPr>
          <p:cNvPr id="205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4340352" y="2682240"/>
            <a:ext cx="7762240" cy="4175760"/>
          </a:xfrm>
        </p:spPr>
        <p:txBody>
          <a:bodyPr anchor="t">
            <a:normAutofit/>
          </a:bodyPr>
          <a:lstStyle/>
          <a:p>
            <a:pPr marL="0" indent="0">
              <a:buNone/>
            </a:pPr>
            <a:r>
              <a:rPr lang="en-US" altLang="zh-TW" sz="2400" i="1" dirty="0">
                <a:latin typeface="Calibri" panose="020F0502020204030204" pitchFamily="34" charset="0"/>
                <a:cs typeface="Calibri" panose="020F0502020204030204" pitchFamily="34" charset="0"/>
              </a:rPr>
              <a:t>Step-by-Step Explanation of LSTM Structure</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1st Step</a:t>
            </a:r>
            <a:r>
              <a:rPr lang="en-US" altLang="zh-TW" sz="2400" dirty="0">
                <a:latin typeface="Calibri" panose="020F0502020204030204" pitchFamily="34" charset="0"/>
                <a:cs typeface="Calibri" panose="020F0502020204030204" pitchFamily="34" charset="0"/>
              </a:rPr>
              <a:t>: </a:t>
            </a:r>
            <a:r>
              <a:rPr lang="en-US" altLang="zh-TW" sz="2400" b="1" dirty="0">
                <a:latin typeface="Calibri" panose="020F0502020204030204" pitchFamily="34" charset="0"/>
                <a:cs typeface="Calibri" panose="020F0502020204030204" pitchFamily="34" charset="0"/>
              </a:rPr>
              <a:t>Decide what information to throw away. </a:t>
            </a:r>
            <a:endParaRPr lang="en-US" altLang="zh-TW" sz="24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This layer called “</a:t>
            </a:r>
            <a:r>
              <a:rPr lang="en-US" altLang="zh-TW" sz="2000" b="1" dirty="0">
                <a:latin typeface="Calibri" panose="020F0502020204030204" pitchFamily="34" charset="0"/>
                <a:cs typeface="Calibri" panose="020F0502020204030204" pitchFamily="34" charset="0"/>
              </a:rPr>
              <a:t>Forget Gate</a:t>
            </a:r>
            <a:r>
              <a:rPr lang="en-US" altLang="zh-TW" sz="2000" dirty="0">
                <a:latin typeface="Calibri" panose="020F0502020204030204" pitchFamily="34" charset="0"/>
                <a:cs typeface="Calibri" panose="020F0502020204030204" pitchFamily="34" charset="0"/>
              </a:rPr>
              <a:t>” made by sigmoid layer, </a:t>
            </a:r>
            <a:br>
              <a:rPr lang="en-US" altLang="zh-TW" sz="2000" dirty="0">
                <a:latin typeface="Calibri" panose="020F0502020204030204" pitchFamily="34" charset="0"/>
                <a:cs typeface="Calibri" panose="020F0502020204030204" pitchFamily="34" charset="0"/>
              </a:rPr>
            </a:br>
            <a:r>
              <a:rPr lang="en-US" altLang="zh-TW" sz="2000" dirty="0">
                <a:latin typeface="Calibri" panose="020F0502020204030204" pitchFamily="34" charset="0"/>
                <a:cs typeface="Calibri" panose="020F0502020204030204" pitchFamily="34" charset="0"/>
              </a:rPr>
              <a:t>which outputs numbers between zero and one.</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One represents “completely keep this”,</a:t>
            </a:r>
            <a:br>
              <a:rPr lang="en-US" altLang="zh-TW" sz="2000" dirty="0">
                <a:latin typeface="Calibri" panose="020F0502020204030204" pitchFamily="34" charset="0"/>
                <a:cs typeface="Calibri" panose="020F0502020204030204" pitchFamily="34" charset="0"/>
              </a:rPr>
            </a:br>
            <a:r>
              <a:rPr lang="en-US" altLang="zh-TW" sz="2000" dirty="0">
                <a:latin typeface="Calibri" panose="020F0502020204030204" pitchFamily="34" charset="0"/>
                <a:cs typeface="Calibri" panose="020F0502020204030204" pitchFamily="34" charset="0"/>
              </a:rPr>
              <a:t>while zero  represents “completely get rid of this.”</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2nd Step: </a:t>
            </a:r>
            <a:r>
              <a:rPr lang="en-US" altLang="zh-TW" sz="2400" b="1" dirty="0">
                <a:latin typeface="Calibri" panose="020F0502020204030204" pitchFamily="34" charset="0"/>
                <a:cs typeface="Calibri" panose="020F0502020204030204" pitchFamily="34" charset="0"/>
              </a:rPr>
              <a:t>Decide what new information to store.</a:t>
            </a:r>
          </a:p>
          <a:p>
            <a:pPr lvl="1">
              <a:buFont typeface="Wingdings" panose="05000000000000000000" pitchFamily="2" charset="2"/>
              <a:buChar char="Ø"/>
            </a:pPr>
            <a:r>
              <a:rPr lang="en-US" altLang="zh-TW" sz="2000" dirty="0">
                <a:latin typeface="Calibri" panose="020F0502020204030204" pitchFamily="34" charset="0"/>
                <a:cs typeface="Calibri" panose="020F0502020204030204" pitchFamily="34" charset="0"/>
              </a:rPr>
              <a:t>This layer called “</a:t>
            </a:r>
            <a:r>
              <a:rPr lang="en-US" altLang="zh-TW" sz="2000" b="1" dirty="0">
                <a:latin typeface="Calibri" panose="020F0502020204030204" pitchFamily="34" charset="0"/>
                <a:cs typeface="Calibri" panose="020F0502020204030204" pitchFamily="34" charset="0"/>
              </a:rPr>
              <a:t>Input Gate</a:t>
            </a:r>
            <a:r>
              <a:rPr lang="en-US" altLang="zh-TW" sz="2000" dirty="0">
                <a:latin typeface="Calibri" panose="020F0502020204030204" pitchFamily="34" charset="0"/>
                <a:cs typeface="Calibri" panose="020F0502020204030204" pitchFamily="34" charset="0"/>
              </a:rPr>
              <a:t>”, deciding which values to update.</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3</a:t>
            </a:r>
            <a:r>
              <a:rPr lang="en-US" altLang="zh-TW" sz="2400" i="1" baseline="30000" dirty="0">
                <a:latin typeface="Calibri" panose="020F0502020204030204" pitchFamily="34" charset="0"/>
                <a:cs typeface="Calibri" panose="020F0502020204030204" pitchFamily="34" charset="0"/>
              </a:rPr>
              <a:t>rd</a:t>
            </a:r>
            <a:r>
              <a:rPr lang="en-US" altLang="zh-TW" sz="2400" i="1" dirty="0">
                <a:latin typeface="Calibri" panose="020F0502020204030204" pitchFamily="34" charset="0"/>
                <a:cs typeface="Calibri" panose="020F0502020204030204" pitchFamily="34" charset="0"/>
              </a:rPr>
              <a:t> Step: </a:t>
            </a:r>
            <a:r>
              <a:rPr lang="en-US" altLang="zh-TW" sz="2400" b="1" dirty="0">
                <a:latin typeface="Calibri" panose="020F0502020204030204" pitchFamily="34" charset="0"/>
                <a:cs typeface="Calibri" panose="020F0502020204030204" pitchFamily="34" charset="0"/>
              </a:rPr>
              <a:t>Update the old cell state into the new cell state.</a:t>
            </a:r>
          </a:p>
          <a:p>
            <a:pPr marL="457200" indent="-457200">
              <a:buFont typeface="+mj-lt"/>
              <a:buAutoNum type="arabicPeriod"/>
            </a:pPr>
            <a:r>
              <a:rPr lang="en-US" altLang="zh-TW" sz="2400" i="1" dirty="0">
                <a:latin typeface="Calibri" panose="020F0502020204030204" pitchFamily="34" charset="0"/>
                <a:cs typeface="Calibri" panose="020F0502020204030204" pitchFamily="34" charset="0"/>
              </a:rPr>
              <a:t>4</a:t>
            </a:r>
            <a:r>
              <a:rPr lang="en-US" altLang="zh-TW" sz="2400" i="1" baseline="30000" dirty="0">
                <a:latin typeface="Calibri" panose="020F0502020204030204" pitchFamily="34" charset="0"/>
                <a:cs typeface="Calibri" panose="020F0502020204030204" pitchFamily="34" charset="0"/>
              </a:rPr>
              <a:t>th</a:t>
            </a:r>
            <a:r>
              <a:rPr lang="en-US" altLang="zh-TW" sz="2400" i="1" dirty="0">
                <a:latin typeface="Calibri" panose="020F0502020204030204" pitchFamily="34" charset="0"/>
                <a:cs typeface="Calibri" panose="020F0502020204030204" pitchFamily="34" charset="0"/>
              </a:rPr>
              <a:t> Step: </a:t>
            </a:r>
            <a:r>
              <a:rPr lang="en-US" altLang="zh-TW" sz="2400" b="1" dirty="0">
                <a:latin typeface="Calibri" panose="020F0502020204030204" pitchFamily="34" charset="0"/>
                <a:cs typeface="Calibri" panose="020F0502020204030204" pitchFamily="34" charset="0"/>
              </a:rPr>
              <a:t>Decide what to output.</a:t>
            </a:r>
          </a:p>
          <a:p>
            <a:pPr lvl="1">
              <a:buFont typeface="Wingdings" panose="05000000000000000000" pitchFamily="2" charset="2"/>
              <a:buChar char="Ø"/>
            </a:pP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New Cell</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State and New</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Hidden carried over to the next time step.</a:t>
            </a:r>
          </a:p>
        </p:txBody>
      </p:sp>
      <p:pic>
        <p:nvPicPr>
          <p:cNvPr id="1026" name="Picture 2">
            <a:extLst>
              <a:ext uri="{FF2B5EF4-FFF2-40B4-BE49-F238E27FC236}">
                <a16:creationId xmlns:a16="http://schemas.microsoft.com/office/drawing/2014/main" id="{83ADCABC-38CF-E3AB-517C-B2C57951D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586" y="87514"/>
            <a:ext cx="4788000" cy="2520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4E6023-0DE6-C8C1-95C2-E9D7AD692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2493" y="91424"/>
            <a:ext cx="5320000" cy="2520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D82AFAC-4767-87A1-AF0F-2CE14EB538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2149" y="87514"/>
            <a:ext cx="5320000" cy="2520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775D37-7760-A05E-D682-93BA48B718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2149" y="95334"/>
            <a:ext cx="5320000" cy="2520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FF75231-38BE-6358-E718-D9E28B92D3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2200" y="1766031"/>
            <a:ext cx="2126087" cy="841483"/>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78E92D0F-DC56-DB6B-42BE-5181B9F41BCA}"/>
              </a:ext>
            </a:extLst>
          </p:cNvPr>
          <p:cNvSpPr txBox="1"/>
          <p:nvPr/>
        </p:nvSpPr>
        <p:spPr>
          <a:xfrm>
            <a:off x="10875958" y="1396699"/>
            <a:ext cx="1226634" cy="369332"/>
          </a:xfrm>
          <a:prstGeom prst="rect">
            <a:avLst/>
          </a:prstGeom>
          <a:noFill/>
        </p:spPr>
        <p:txBody>
          <a:bodyPr wrap="square" rtlCol="0">
            <a:spAutoFit/>
          </a:bodyPr>
          <a:lstStyle/>
          <a:p>
            <a:pPr algn="r"/>
            <a:r>
              <a:rPr lang="en-US" altLang="zh-TW" dirty="0"/>
              <a:t>Sigmoid</a:t>
            </a:r>
            <a:endParaRPr lang="zh-TW" altLang="en-US" dirty="0"/>
          </a:p>
        </p:txBody>
      </p:sp>
    </p:spTree>
    <p:extLst>
      <p:ext uri="{BB962C8B-B14F-4D97-AF65-F5344CB8AC3E}">
        <p14:creationId xmlns:p14="http://schemas.microsoft.com/office/powerpoint/2010/main" val="322376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 calcmode="lin" valueType="num">
                                      <p:cBhvr additive="base">
                                        <p:cTn id="23" dur="500" fill="hold"/>
                                        <p:tgtEl>
                                          <p:spTgt spid="1030"/>
                                        </p:tgtEl>
                                        <p:attrNameLst>
                                          <p:attrName>ppt_x</p:attrName>
                                        </p:attrNameLst>
                                      </p:cBhvr>
                                      <p:tavLst>
                                        <p:tav tm="0">
                                          <p:val>
                                            <p:strVal val="#ppt_x"/>
                                          </p:val>
                                        </p:tav>
                                        <p:tav tm="100000">
                                          <p:val>
                                            <p:strVal val="#ppt_x"/>
                                          </p:val>
                                        </p:tav>
                                      </p:tavLst>
                                    </p:anim>
                                    <p:anim calcmode="lin" valueType="num">
                                      <p:cBhvr additive="base">
                                        <p:cTn id="24"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32"/>
                                        </p:tgtEl>
                                        <p:attrNameLst>
                                          <p:attrName>style.visibility</p:attrName>
                                        </p:attrNameLst>
                                      </p:cBhvr>
                                      <p:to>
                                        <p:strVal val="visible"/>
                                      </p:to>
                                    </p:set>
                                    <p:anim calcmode="lin" valueType="num">
                                      <p:cBhvr additive="base">
                                        <p:cTn id="29" dur="500" fill="hold"/>
                                        <p:tgtEl>
                                          <p:spTgt spid="1032"/>
                                        </p:tgtEl>
                                        <p:attrNameLst>
                                          <p:attrName>ppt_x</p:attrName>
                                        </p:attrNameLst>
                                      </p:cBhvr>
                                      <p:tavLst>
                                        <p:tav tm="0">
                                          <p:val>
                                            <p:strVal val="#ppt_x"/>
                                          </p:val>
                                        </p:tav>
                                        <p:tav tm="100000">
                                          <p:val>
                                            <p:strVal val="#ppt_x"/>
                                          </p:val>
                                        </p:tav>
                                      </p:tavLst>
                                    </p:anim>
                                    <p:anim calcmode="lin" valueType="num">
                                      <p:cBhvr additive="base">
                                        <p:cTn id="30"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圖片 7">
            <a:extLst>
              <a:ext uri="{FF2B5EF4-FFF2-40B4-BE49-F238E27FC236}">
                <a16:creationId xmlns:a16="http://schemas.microsoft.com/office/drawing/2014/main" id="{C2A9C632-823B-6684-41B7-FF40B146C9D9}"/>
              </a:ext>
            </a:extLst>
          </p:cNvPr>
          <p:cNvPicPr>
            <a:picLocks noChangeAspect="1"/>
          </p:cNvPicPr>
          <p:nvPr/>
        </p:nvPicPr>
        <p:blipFill rotWithShape="1">
          <a:blip r:embed="rId3">
            <a:alphaModFix amt="35000"/>
          </a:blip>
          <a:srcRect t="18305" b="25445"/>
          <a:stretch/>
        </p:blipFill>
        <p:spPr>
          <a:xfrm>
            <a:off x="20" y="10"/>
            <a:ext cx="12191980" cy="6857990"/>
          </a:xfrm>
          <a:prstGeom prst="rect">
            <a:avLst/>
          </a:prstGeom>
        </p:spPr>
      </p:pic>
      <p:sp>
        <p:nvSpPr>
          <p:cNvPr id="2" name="標題 1">
            <a:extLst>
              <a:ext uri="{FF2B5EF4-FFF2-40B4-BE49-F238E27FC236}">
                <a16:creationId xmlns:a16="http://schemas.microsoft.com/office/drawing/2014/main" id="{A47399F8-EAAE-3440-AEB3-FD22B11FC934}"/>
              </a:ext>
            </a:extLst>
          </p:cNvPr>
          <p:cNvSpPr>
            <a:spLocks noGrp="1"/>
          </p:cNvSpPr>
          <p:nvPr>
            <p:ph type="title"/>
          </p:nvPr>
        </p:nvSpPr>
        <p:spPr>
          <a:xfrm>
            <a:off x="838200" y="365125"/>
            <a:ext cx="10515600" cy="1325563"/>
          </a:xfrm>
        </p:spPr>
        <p:txBody>
          <a:bodyPr>
            <a:normAutofit/>
          </a:bodyPr>
          <a:lstStyle/>
          <a:p>
            <a:r>
              <a:rPr lang="en-US" altLang="zh-TW" dirty="0">
                <a:solidFill>
                  <a:srgbClr val="FFFFFF"/>
                </a:solidFill>
                <a:latin typeface="+mn-lt"/>
              </a:rPr>
              <a:t>Outline</a:t>
            </a:r>
            <a:endParaRPr lang="zh-TW" altLang="en-US" dirty="0">
              <a:solidFill>
                <a:srgbClr val="FFFFFF"/>
              </a:solidFill>
              <a:latin typeface="+mn-lt"/>
            </a:endParaRPr>
          </a:p>
        </p:txBody>
      </p:sp>
      <p:sp>
        <p:nvSpPr>
          <p:cNvPr id="5" name="頁尾版面配置區 4">
            <a:extLst>
              <a:ext uri="{FF2B5EF4-FFF2-40B4-BE49-F238E27FC236}">
                <a16:creationId xmlns:a16="http://schemas.microsoft.com/office/drawing/2014/main" id="{D7945E0B-612F-AF68-5895-B3FEA2D2ABA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ltLang="zh-TW" dirty="0">
                <a:solidFill>
                  <a:srgbClr val="FFFFFF"/>
                </a:solidFill>
              </a:rPr>
              <a:t>111C71008 Ho, Che-Ping(</a:t>
            </a:r>
            <a:r>
              <a:rPr lang="zh-TW" altLang="en-US">
                <a:solidFill>
                  <a:srgbClr val="FFFFFF"/>
                </a:solidFill>
              </a:rPr>
              <a:t>何哲平</a:t>
            </a:r>
            <a:r>
              <a:rPr lang="en-US" altLang="zh-TW" dirty="0">
                <a:solidFill>
                  <a:srgbClr val="FFFFFF"/>
                </a:solidFill>
              </a:rPr>
              <a:t>)</a:t>
            </a:r>
            <a:endParaRPr lang="zh-TW" altLang="en-US">
              <a:solidFill>
                <a:srgbClr val="FFFFFF"/>
              </a:solidFill>
            </a:endParaRPr>
          </a:p>
        </p:txBody>
      </p:sp>
      <p:sp>
        <p:nvSpPr>
          <p:cNvPr id="4" name="投影片編號版面配置區 3">
            <a:extLst>
              <a:ext uri="{FF2B5EF4-FFF2-40B4-BE49-F238E27FC236}">
                <a16:creationId xmlns:a16="http://schemas.microsoft.com/office/drawing/2014/main" id="{0D6ECBEB-16A8-542A-2DAD-5496ACE1932B}"/>
              </a:ext>
            </a:extLst>
          </p:cNvPr>
          <p:cNvSpPr>
            <a:spLocks noGrp="1"/>
          </p:cNvSpPr>
          <p:nvPr>
            <p:ph type="sldNum" sz="quarter" idx="12"/>
          </p:nvPr>
        </p:nvSpPr>
        <p:spPr>
          <a:xfrm>
            <a:off x="8610600" y="6356350"/>
            <a:ext cx="2743200" cy="365125"/>
          </a:xfrm>
        </p:spPr>
        <p:txBody>
          <a:bodyPr>
            <a:normAutofit/>
          </a:bodyPr>
          <a:lstStyle/>
          <a:p>
            <a:pPr>
              <a:spcAft>
                <a:spcPts val="600"/>
              </a:spcAft>
            </a:pPr>
            <a:fld id="{11941E4F-9D75-46F6-80F1-FBA169357D88}" type="slidenum">
              <a:rPr lang="zh-TW" altLang="en-US" smtClean="0">
                <a:solidFill>
                  <a:srgbClr val="FFFFFF"/>
                </a:solidFill>
              </a:rPr>
              <a:pPr>
                <a:spcAft>
                  <a:spcPts val="600"/>
                </a:spcAft>
              </a:pPr>
              <a:t>2</a:t>
            </a:fld>
            <a:endParaRPr lang="zh-TW" altLang="en-US">
              <a:solidFill>
                <a:srgbClr val="FFFFFF"/>
              </a:solidFill>
            </a:endParaRPr>
          </a:p>
        </p:txBody>
      </p:sp>
      <p:graphicFrame>
        <p:nvGraphicFramePr>
          <p:cNvPr id="7" name="內容版面配置區 2">
            <a:extLst>
              <a:ext uri="{FF2B5EF4-FFF2-40B4-BE49-F238E27FC236}">
                <a16:creationId xmlns:a16="http://schemas.microsoft.com/office/drawing/2014/main" id="{65F4A7CA-C157-CF5C-2240-C6892535D2B1}"/>
              </a:ext>
            </a:extLst>
          </p:cNvPr>
          <p:cNvGraphicFramePr>
            <a:graphicFrameLocks noGrp="1"/>
          </p:cNvGraphicFramePr>
          <p:nvPr>
            <p:ph idx="1"/>
            <p:extLst>
              <p:ext uri="{D42A27DB-BD31-4B8C-83A1-F6EECF244321}">
                <p14:modId xmlns:p14="http://schemas.microsoft.com/office/powerpoint/2010/main" val="6776562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0129148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LSTM (Long Short-Term Memory)</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420200"/>
            <a:ext cx="10908323" cy="5437799"/>
          </a:xfrm>
        </p:spPr>
        <p:txBody>
          <a:bodyPr>
            <a:normAutofit/>
          </a:bodyPr>
          <a:lstStyle/>
          <a:p>
            <a:r>
              <a:rPr lang="en-US" altLang="zh-TW" dirty="0">
                <a:latin typeface="Calibri" panose="020F0502020204030204" pitchFamily="34" charset="0"/>
                <a:cs typeface="Calibri" panose="020F0502020204030204" pitchFamily="34" charset="0"/>
              </a:rPr>
              <a:t>Limitation of LSTM</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As the number of parameters increases, making training much more difficult, and the execution becomes slower and slower.</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Therefore, we sometimes use GRU, which is equivalent to LSTM but has fewer parameters, to build a large training model.</a:t>
            </a:r>
          </a:p>
        </p:txBody>
      </p:sp>
      <p:pic>
        <p:nvPicPr>
          <p:cNvPr id="1026" name="Picture 2">
            <a:extLst>
              <a:ext uri="{FF2B5EF4-FFF2-40B4-BE49-F238E27FC236}">
                <a16:creationId xmlns:a16="http://schemas.microsoft.com/office/drawing/2014/main" id="{821941FA-AF32-B180-8D57-B8F355E44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825" y="3637280"/>
            <a:ext cx="5158457" cy="290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39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13" name="Rectangle 12312">
            <a:extLst>
              <a:ext uri="{FF2B5EF4-FFF2-40B4-BE49-F238E27FC236}">
                <a16:creationId xmlns:a16="http://schemas.microsoft.com/office/drawing/2014/main" id="{F1655C47-7AD7-12C1-D144-5C01155B10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087"/>
            <a:ext cx="12191998" cy="5113471"/>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13BC3A3D-0BFE-87B1-AF96-E131477EBCDB}"/>
              </a:ext>
            </a:extLst>
          </p:cNvPr>
          <p:cNvSpPr>
            <a:spLocks noGrp="1"/>
          </p:cNvSpPr>
          <p:nvPr>
            <p:ph type="title"/>
          </p:nvPr>
        </p:nvSpPr>
        <p:spPr>
          <a:xfrm>
            <a:off x="765614" y="777240"/>
            <a:ext cx="4535516" cy="3777366"/>
          </a:xfrm>
        </p:spPr>
        <p:txBody>
          <a:bodyPr vert="horz" lIns="91440" tIns="45720" rIns="91440" bIns="45720" rtlCol="0" anchor="t">
            <a:normAutofit/>
          </a:bodyPr>
          <a:lstStyle/>
          <a:p>
            <a:r>
              <a:rPr lang="en-US" altLang="zh-TW" sz="4800" dirty="0">
                <a:latin typeface="Calibri" panose="020F0502020204030204" pitchFamily="34" charset="0"/>
                <a:cs typeface="Calibri" panose="020F0502020204030204" pitchFamily="34" charset="0"/>
              </a:rPr>
              <a:t>GRU (Gated Recurrent Unit)</a:t>
            </a:r>
          </a:p>
        </p:txBody>
      </p:sp>
      <p:sp useBgFill="1">
        <p:nvSpPr>
          <p:cNvPr id="12315" name="Rectangle 12314">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148" y="0"/>
            <a:ext cx="6076852" cy="6849700"/>
          </a:xfrm>
          <a:prstGeom prst="rect">
            <a:avLst/>
          </a:prstGeom>
          <a:ln>
            <a:noFill/>
          </a:ln>
          <a:effectLst>
            <a:outerShdw blurRad="596900" dist="317500" dir="8820000" sx="87000" sy="87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文字版面配置區 4">
            <a:extLst>
              <a:ext uri="{FF2B5EF4-FFF2-40B4-BE49-F238E27FC236}">
                <a16:creationId xmlns:a16="http://schemas.microsoft.com/office/drawing/2014/main" id="{F04634A2-DA04-B91F-7AC3-4AA2AA76A5D0}"/>
              </a:ext>
            </a:extLst>
          </p:cNvPr>
          <p:cNvSpPr>
            <a:spLocks noGrp="1"/>
          </p:cNvSpPr>
          <p:nvPr>
            <p:ph type="body" idx="1"/>
          </p:nvPr>
        </p:nvSpPr>
        <p:spPr>
          <a:xfrm>
            <a:off x="6680578" y="5496520"/>
            <a:ext cx="4974802" cy="1016759"/>
          </a:xfrm>
        </p:spPr>
        <p:txBody>
          <a:bodyPr vert="horz" lIns="91440" tIns="45720" rIns="91440" bIns="45720" rtlCol="0" anchor="ctr">
            <a:normAutofit/>
          </a:bodyPr>
          <a:lstStyle/>
          <a:p>
            <a:pPr marL="971550" lvl="1" indent="-514350">
              <a:buFont typeface="Wingdings" panose="05000000000000000000" pitchFamily="2" charset="2"/>
              <a:buAutoNum type="circleNumWdWhitePlain"/>
            </a:pPr>
            <a:r>
              <a:rPr lang="en-US" altLang="zh-TW" sz="1600" dirty="0">
                <a:latin typeface="Calibri" panose="020F0502020204030204" pitchFamily="34" charset="0"/>
                <a:cs typeface="Calibri" panose="020F0502020204030204" pitchFamily="34" charset="0"/>
              </a:rPr>
              <a:t>The structure of GRU</a:t>
            </a:r>
          </a:p>
          <a:p>
            <a:pPr marL="971550" lvl="1" indent="-514350">
              <a:buFont typeface="Wingdings" panose="05000000000000000000" pitchFamily="2" charset="2"/>
              <a:buAutoNum type="circleNumWdWhitePlain"/>
            </a:pPr>
            <a:r>
              <a:rPr lang="en-US" altLang="zh-TW" sz="1600" dirty="0">
                <a:latin typeface="Calibri" panose="020F0502020204030204" pitchFamily="34" charset="0"/>
                <a:cs typeface="Calibri" panose="020F0502020204030204" pitchFamily="34" charset="0"/>
              </a:rPr>
              <a:t>Comparison GUR with LSTM</a:t>
            </a:r>
          </a:p>
        </p:txBody>
      </p:sp>
      <p:pic>
        <p:nvPicPr>
          <p:cNvPr id="2050" name="Picture 2" descr="GRU Recurrent Neural Networks — A Smart Way to Predict Sequences in Python  | by Saul Dobilas | Towards Data Science">
            <a:extLst>
              <a:ext uri="{FF2B5EF4-FFF2-40B4-BE49-F238E27FC236}">
                <a16:creationId xmlns:a16="http://schemas.microsoft.com/office/drawing/2014/main" id="{2148E513-EA0E-3C24-6832-A5C16395CE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7" r="334" b="-1"/>
          <a:stretch/>
        </p:blipFill>
        <p:spPr bwMode="auto">
          <a:xfrm>
            <a:off x="6115147" y="-1"/>
            <a:ext cx="6076866" cy="5131559"/>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D5086716-2EB2-D3AC-2518-4BBE21478234}"/>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11941E4F-9D75-46F6-80F1-FBA169357D88}" type="slidenum">
              <a:rPr lang="en-US" altLang="zh-TW">
                <a:solidFill>
                  <a:schemeClr val="tx1"/>
                </a:solidFill>
                <a:latin typeface="Calibri" panose="020F0502020204030204" pitchFamily="34" charset="0"/>
                <a:cs typeface="Calibri" panose="020F0502020204030204" pitchFamily="34" charset="0"/>
              </a:rPr>
              <a:pPr>
                <a:spcAft>
                  <a:spcPts val="600"/>
                </a:spcAft>
                <a:defRPr/>
              </a:pPr>
              <a:t>21</a:t>
            </a:fld>
            <a:endParaRPr lang="en-US" altLang="zh-TW" dirty="0">
              <a:solidFill>
                <a:schemeClr val="tx1"/>
              </a:solidFill>
              <a:latin typeface="Calibri" panose="020F0502020204030204" pitchFamily="34" charset="0"/>
              <a:cs typeface="Calibri" panose="020F0502020204030204" pitchFamily="34" charset="0"/>
            </a:endParaRPr>
          </a:p>
        </p:txBody>
      </p:sp>
      <p:pic>
        <p:nvPicPr>
          <p:cNvPr id="3" name="圖片 2">
            <a:hlinkClick r:id="rId4" action="ppaction://hlinksldjump"/>
            <a:extLst>
              <a:ext uri="{FF2B5EF4-FFF2-40B4-BE49-F238E27FC236}">
                <a16:creationId xmlns:a16="http://schemas.microsoft.com/office/drawing/2014/main" id="{C5B37159-6B4E-1346-6483-09A3FD114E57}"/>
              </a:ext>
            </a:extLst>
          </p:cNvPr>
          <p:cNvPicPr>
            <a:picLocks noChangeAspect="1"/>
          </p:cNvPicPr>
          <p:nvPr/>
        </p:nvPicPr>
        <p:blipFill rotWithShape="1">
          <a:blip r:embed="rId5"/>
          <a:srcRect l="16164" t="16182" r="16627" b="15756"/>
          <a:stretch/>
        </p:blipFill>
        <p:spPr>
          <a:xfrm>
            <a:off x="167144" y="5890711"/>
            <a:ext cx="888694" cy="900000"/>
          </a:xfrm>
          <a:prstGeom prst="rect">
            <a:avLst/>
          </a:prstGeom>
        </p:spPr>
      </p:pic>
    </p:spTree>
    <p:extLst>
      <p:ext uri="{BB962C8B-B14F-4D97-AF65-F5344CB8AC3E}">
        <p14:creationId xmlns:p14="http://schemas.microsoft.com/office/powerpoint/2010/main" val="2220917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GRU:</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Introduced by  Kyunghyun Cho in 2014.</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 slightly more dramatic variation on the LSTM</a:t>
            </a:r>
          </a:p>
          <a:p>
            <a:pPr lvl="1">
              <a:buFont typeface="Wingdings" panose="05000000000000000000" pitchFamily="2" charset="2"/>
              <a:buChar char="Ø"/>
            </a:pPr>
            <a:r>
              <a:rPr lang="en-US" altLang="zh-TW" b="1" dirty="0">
                <a:latin typeface="Calibri" panose="020F0502020204030204" pitchFamily="34" charset="0"/>
                <a:cs typeface="Calibri" panose="020F0502020204030204" pitchFamily="34" charset="0"/>
              </a:rPr>
              <a:t>Combine the forget and input gates into a single “Update Gate.” </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Also, </a:t>
            </a:r>
            <a:r>
              <a:rPr lang="en-US" altLang="zh-TW" b="1" dirty="0">
                <a:latin typeface="Calibri" panose="020F0502020204030204" pitchFamily="34" charset="0"/>
                <a:cs typeface="Calibri" panose="020F0502020204030204" pitchFamily="34" charset="0"/>
              </a:rPr>
              <a:t>merge the cell state and hidden state</a:t>
            </a:r>
            <a:r>
              <a:rPr lang="en-US" altLang="zh-TW" dirty="0">
                <a:latin typeface="Calibri" panose="020F0502020204030204" pitchFamily="34" charset="0"/>
                <a:cs typeface="Calibri" panose="020F0502020204030204" pitchFamily="34" charset="0"/>
              </a:rPr>
              <a:t> and makes some other changes. </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Simpler than LSTM and has been growing increasingly popular.</a:t>
            </a:r>
            <a:endParaRPr lang="zh-TW" altLang="en-US" dirty="0">
              <a:latin typeface="Calibri" panose="020F0502020204030204" pitchFamily="34" charset="0"/>
              <a:cs typeface="Calibri" panose="020F0502020204030204" pitchFamily="34" charset="0"/>
            </a:endParaRPr>
          </a:p>
        </p:txBody>
      </p:sp>
      <p:sp>
        <p:nvSpPr>
          <p:cNvPr id="6" name="投影片編號版面配置區 5">
            <a:extLst>
              <a:ext uri="{FF2B5EF4-FFF2-40B4-BE49-F238E27FC236}">
                <a16:creationId xmlns:a16="http://schemas.microsoft.com/office/drawing/2014/main" id="{075E33F1-F917-E7DF-678B-C1141051F30F}"/>
              </a:ext>
            </a:extLst>
          </p:cNvPr>
          <p:cNvSpPr>
            <a:spLocks noGrp="1"/>
          </p:cNvSpPr>
          <p:nvPr>
            <p:ph type="sldNum" sz="quarter" idx="12"/>
          </p:nvPr>
        </p:nvSpPr>
        <p:spPr/>
        <p:txBody>
          <a:bodyPr/>
          <a:lstStyle/>
          <a:p>
            <a:fld id="{11941E4F-9D75-46F6-80F1-FBA169357D88}" type="slidenum">
              <a:rPr lang="zh-TW" altLang="en-US" smtClean="0">
                <a:latin typeface="Calibri" panose="020F0502020204030204" pitchFamily="34" charset="0"/>
                <a:cs typeface="Calibri" panose="020F0502020204030204" pitchFamily="34" charset="0"/>
              </a:rPr>
              <a:t>22</a:t>
            </a:fld>
            <a:endParaRPr lang="zh-TW" altLang="en-US">
              <a:latin typeface="Calibri" panose="020F0502020204030204" pitchFamily="34" charset="0"/>
              <a:cs typeface="Calibri" panose="020F0502020204030204" pitchFamily="34" charset="0"/>
            </a:endParaRPr>
          </a:p>
        </p:txBody>
      </p:sp>
      <p:pic>
        <p:nvPicPr>
          <p:cNvPr id="9" name="Picture 4" descr="A gated recurrent unit neural network.">
            <a:extLst>
              <a:ext uri="{FF2B5EF4-FFF2-40B4-BE49-F238E27FC236}">
                <a16:creationId xmlns:a16="http://schemas.microsoft.com/office/drawing/2014/main" id="{5537DF14-0A84-729A-0100-1C9D246AF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4405662"/>
            <a:ext cx="7498080" cy="231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83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Freeform: Shape 103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1137034" y="609597"/>
            <a:ext cx="9392421" cy="1330841"/>
          </a:xfrm>
        </p:spPr>
        <p:txBody>
          <a:bodyPr>
            <a:normAutofit/>
          </a:bodyPr>
          <a:lstStyle/>
          <a:p>
            <a:r>
              <a:rPr lang="en-US" altLang="zh-TW" dirty="0">
                <a:latin typeface="+mn-lt"/>
                <a:cs typeface="Calibri" panose="020F0502020204030204" pitchFamily="34" charset="0"/>
              </a:rPr>
              <a:t>GRU (Gated Recurrent Unit)</a:t>
            </a:r>
            <a:endParaRPr lang="zh-TW" altLang="en-US" dirty="0">
              <a:latin typeface="+mn-lt"/>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267628" y="2198362"/>
            <a:ext cx="7048257" cy="4394943"/>
          </a:xfrm>
        </p:spPr>
        <p:txBody>
          <a:bodyPr>
            <a:normAutofit/>
          </a:bodyPr>
          <a:lstStyle/>
          <a:p>
            <a:r>
              <a:rPr lang="en-US" altLang="zh-TW" sz="2400" dirty="0">
                <a:cs typeface="Calibri" panose="020F0502020204030204" pitchFamily="34" charset="0"/>
              </a:rPr>
              <a:t>Two important gates in GRU Model:</a:t>
            </a:r>
          </a:p>
          <a:p>
            <a:pPr marL="914400" lvl="1" indent="-457200">
              <a:buFont typeface="+mj-lt"/>
              <a:buAutoNum type="arabicPeriod"/>
            </a:pPr>
            <a:r>
              <a:rPr lang="en-US" altLang="zh-TW" dirty="0">
                <a:cs typeface="Calibri" panose="020F0502020204030204" pitchFamily="34" charset="0"/>
              </a:rPr>
              <a:t>Update Gate: </a:t>
            </a:r>
          </a:p>
          <a:p>
            <a:pPr lvl="2">
              <a:buFont typeface="Wingdings" panose="05000000000000000000" pitchFamily="2" charset="2"/>
              <a:buChar char="Ø"/>
            </a:pPr>
            <a:r>
              <a:rPr lang="en-US" altLang="zh-TW" sz="2400" dirty="0">
                <a:cs typeface="Calibri" panose="020F0502020204030204" pitchFamily="34" charset="0"/>
              </a:rPr>
              <a:t>Act similar to</a:t>
            </a:r>
            <a:r>
              <a:rPr lang="zh-TW" altLang="en-US" sz="2400" dirty="0">
                <a:cs typeface="Calibri" panose="020F0502020204030204" pitchFamily="34" charset="0"/>
              </a:rPr>
              <a:t> </a:t>
            </a:r>
            <a:r>
              <a:rPr lang="en-US" altLang="zh-TW" sz="2400" dirty="0">
                <a:cs typeface="Calibri" panose="020F0502020204030204" pitchFamily="34" charset="0"/>
              </a:rPr>
              <a:t>the Forget Gate and Input Gate of LSTM.</a:t>
            </a:r>
          </a:p>
          <a:p>
            <a:pPr lvl="2">
              <a:buFont typeface="Wingdings" panose="05000000000000000000" pitchFamily="2" charset="2"/>
              <a:buChar char="Ø"/>
            </a:pPr>
            <a:r>
              <a:rPr lang="en-US" altLang="zh-TW" sz="2400" dirty="0">
                <a:cs typeface="Calibri" panose="020F0502020204030204" pitchFamily="34" charset="0"/>
              </a:rPr>
              <a:t>Decide what information to throw away and what new information to add</a:t>
            </a:r>
            <a:r>
              <a:rPr lang="en-US" altLang="zh-TW" sz="2400" i="1" dirty="0">
                <a:cs typeface="Calibri" panose="020F0502020204030204" pitchFamily="34" charset="0"/>
              </a:rPr>
              <a:t>.</a:t>
            </a:r>
          </a:p>
          <a:p>
            <a:pPr lvl="2">
              <a:buFont typeface="Wingdings" panose="05000000000000000000" pitchFamily="2" charset="2"/>
              <a:buChar char="Ø"/>
            </a:pPr>
            <a:r>
              <a:rPr lang="en-US" altLang="zh-TW" sz="2400" dirty="0">
                <a:cs typeface="Calibri" panose="020F0502020204030204" pitchFamily="34" charset="0"/>
              </a:rPr>
              <a:t>Control what parts of hidden state are updated or preserved.</a:t>
            </a:r>
          </a:p>
          <a:p>
            <a:pPr marL="914400" lvl="1" indent="-457200">
              <a:buFont typeface="+mj-lt"/>
              <a:buAutoNum type="arabicPeriod"/>
            </a:pPr>
            <a:r>
              <a:rPr lang="en-US" altLang="zh-TW" dirty="0">
                <a:cs typeface="Calibri" panose="020F0502020204030204" pitchFamily="34" charset="0"/>
              </a:rPr>
              <a:t>Reset Gate: </a:t>
            </a:r>
            <a:endParaRPr lang="en-US" altLang="zh-TW" i="1" dirty="0">
              <a:cs typeface="Calibri" panose="020F0502020204030204" pitchFamily="34" charset="0"/>
            </a:endParaRPr>
          </a:p>
          <a:p>
            <a:pPr lvl="2">
              <a:buFont typeface="Wingdings" panose="05000000000000000000" pitchFamily="2" charset="2"/>
              <a:buChar char="Ø"/>
            </a:pPr>
            <a:r>
              <a:rPr lang="en-US" altLang="zh-TW" sz="2400" dirty="0">
                <a:cs typeface="Calibri" panose="020F0502020204030204" pitchFamily="34" charset="0"/>
              </a:rPr>
              <a:t>Control what parts of previous hidden state are used to compute new content.</a:t>
            </a:r>
          </a:p>
        </p:txBody>
      </p:sp>
      <p:pic>
        <p:nvPicPr>
          <p:cNvPr id="1026" name="Picture 2">
            <a:extLst>
              <a:ext uri="{FF2B5EF4-FFF2-40B4-BE49-F238E27FC236}">
                <a16:creationId xmlns:a16="http://schemas.microsoft.com/office/drawing/2014/main" id="{EE44A6CA-4DE1-A109-6F20-AB6BCEBD2E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886" y="2155115"/>
            <a:ext cx="4608485" cy="3755915"/>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投影片編號版面配置區 7">
            <a:extLst>
              <a:ext uri="{FF2B5EF4-FFF2-40B4-BE49-F238E27FC236}">
                <a16:creationId xmlns:a16="http://schemas.microsoft.com/office/drawing/2014/main" id="{BEE22295-8726-52ED-384E-7116419A03B1}"/>
              </a:ext>
            </a:extLst>
          </p:cNvPr>
          <p:cNvSpPr>
            <a:spLocks noGrp="1"/>
          </p:cNvSpPr>
          <p:nvPr>
            <p:ph type="sldNum" sz="quarter" idx="12"/>
          </p:nvPr>
        </p:nvSpPr>
        <p:spPr>
          <a:xfrm>
            <a:off x="8610600" y="6356350"/>
            <a:ext cx="2743200" cy="365125"/>
          </a:xfrm>
        </p:spPr>
        <p:txBody>
          <a:bodyPr>
            <a:normAutofit/>
          </a:bodyPr>
          <a:lstStyle/>
          <a:p>
            <a:pPr>
              <a:spcAft>
                <a:spcPts val="600"/>
              </a:spcAft>
            </a:pPr>
            <a:fld id="{11941E4F-9D75-46F6-80F1-FBA169357D88}" type="slidenum">
              <a:rPr lang="zh-TW" altLang="en-US" sz="1000"/>
              <a:pPr>
                <a:spcAft>
                  <a:spcPts val="600"/>
                </a:spcAft>
              </a:pPr>
              <a:t>23</a:t>
            </a:fld>
            <a:endParaRPr lang="zh-TW" altLang="en-US" sz="1000"/>
          </a:p>
        </p:txBody>
      </p:sp>
    </p:spTree>
    <p:extLst>
      <p:ext uri="{BB962C8B-B14F-4D97-AF65-F5344CB8AC3E}">
        <p14:creationId xmlns:p14="http://schemas.microsoft.com/office/powerpoint/2010/main" val="78990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Model Comparison between GRU &amp; LSTM.</a:t>
            </a:r>
            <a:endParaRPr lang="zh-TW" altLang="en-US" dirty="0">
              <a:latin typeface="Calibri" panose="020F0502020204030204" pitchFamily="34" charset="0"/>
              <a:cs typeface="Calibri" panose="020F0502020204030204" pitchFamily="34" charset="0"/>
            </a:endParaRPr>
          </a:p>
        </p:txBody>
      </p:sp>
      <p:pic>
        <p:nvPicPr>
          <p:cNvPr id="4" name="Picture 4" descr="Illustrated Guide to LSTM's and GRU's: A step by step explanation | by  Michael Phi | Towards Data Science">
            <a:hlinkClick r:id="rId2"/>
            <a:extLst>
              <a:ext uri="{FF2B5EF4-FFF2-40B4-BE49-F238E27FC236}">
                <a16:creationId xmlns:a16="http://schemas.microsoft.com/office/drawing/2014/main" id="{1362AC7B-552E-331B-CFD8-3D3B699FFB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510"/>
          <a:stretch/>
        </p:blipFill>
        <p:spPr bwMode="auto">
          <a:xfrm>
            <a:off x="838200" y="2416788"/>
            <a:ext cx="9250680" cy="4321478"/>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F8D65DE7-D333-7D56-4FB2-FFC1CEA37710}"/>
              </a:ext>
            </a:extLst>
          </p:cNvPr>
          <p:cNvSpPr txBox="1"/>
          <p:nvPr/>
        </p:nvSpPr>
        <p:spPr>
          <a:xfrm>
            <a:off x="4184495" y="6368934"/>
            <a:ext cx="6766002" cy="369332"/>
          </a:xfrm>
          <a:prstGeom prst="rect">
            <a:avLst/>
          </a:prstGeom>
          <a:solidFill>
            <a:schemeClr val="bg1"/>
          </a:solidFill>
          <a:ln w="3175">
            <a:solidFill>
              <a:schemeClr val="tx1"/>
            </a:solidFill>
          </a:ln>
        </p:spPr>
        <p:txBody>
          <a:bodyPr wrap="square">
            <a:spAutoFit/>
          </a:bodyPr>
          <a:lstStyle/>
          <a:p>
            <a:r>
              <a:rPr lang="en-US" altLang="zh-TW" dirty="0">
                <a:latin typeface="Calibri" panose="020F0502020204030204" pitchFamily="34" charset="0"/>
                <a:cs typeface="Calibri" panose="020F0502020204030204" pitchFamily="34" charset="0"/>
              </a:rPr>
              <a:t>Combine the </a:t>
            </a:r>
            <a:r>
              <a:rPr lang="en-US" altLang="zh-TW" b="1" dirty="0">
                <a:latin typeface="Calibri" panose="020F0502020204030204" pitchFamily="34" charset="0"/>
                <a:cs typeface="Calibri" panose="020F0502020204030204" pitchFamily="34" charset="0"/>
              </a:rPr>
              <a:t>Forget Gate </a:t>
            </a:r>
            <a:r>
              <a:rPr lang="en-US" altLang="zh-TW" dirty="0">
                <a:latin typeface="Calibri" panose="020F0502020204030204" pitchFamily="34" charset="0"/>
                <a:cs typeface="Calibri" panose="020F0502020204030204" pitchFamily="34" charset="0"/>
              </a:rPr>
              <a:t>and </a:t>
            </a:r>
            <a:r>
              <a:rPr lang="en-US" altLang="zh-TW" b="1" dirty="0">
                <a:latin typeface="Calibri" panose="020F0502020204030204" pitchFamily="34" charset="0"/>
                <a:cs typeface="Calibri" panose="020F0502020204030204" pitchFamily="34" charset="0"/>
              </a:rPr>
              <a:t>Input Gate </a:t>
            </a:r>
            <a:r>
              <a:rPr lang="en-US" altLang="zh-TW" dirty="0">
                <a:latin typeface="Calibri" panose="020F0502020204030204" pitchFamily="34" charset="0"/>
                <a:cs typeface="Calibri" panose="020F0502020204030204" pitchFamily="34" charset="0"/>
              </a:rPr>
              <a:t>into a single “</a:t>
            </a:r>
            <a:r>
              <a:rPr lang="en-US" altLang="zh-TW" dirty="0">
                <a:highlight>
                  <a:srgbClr val="FFFF00"/>
                </a:highlight>
                <a:latin typeface="Calibri" panose="020F0502020204030204" pitchFamily="34" charset="0"/>
                <a:cs typeface="Calibri" panose="020F0502020204030204" pitchFamily="34" charset="0"/>
              </a:rPr>
              <a:t>Update Gate</a:t>
            </a:r>
            <a:r>
              <a:rPr lang="en-US" altLang="zh-TW" dirty="0">
                <a:latin typeface="Calibri" panose="020F0502020204030204" pitchFamily="34" charset="0"/>
                <a:cs typeface="Calibri" panose="020F0502020204030204" pitchFamily="34" charset="0"/>
              </a:rPr>
              <a:t>.” </a:t>
            </a:r>
          </a:p>
        </p:txBody>
      </p:sp>
      <p:sp>
        <p:nvSpPr>
          <p:cNvPr id="10" name="矩形 9">
            <a:extLst>
              <a:ext uri="{FF2B5EF4-FFF2-40B4-BE49-F238E27FC236}">
                <a16:creationId xmlns:a16="http://schemas.microsoft.com/office/drawing/2014/main" id="{7402DE08-4AA4-F1D7-9198-ADDD2934CB6F}"/>
              </a:ext>
            </a:extLst>
          </p:cNvPr>
          <p:cNvSpPr/>
          <p:nvPr/>
        </p:nvSpPr>
        <p:spPr>
          <a:xfrm>
            <a:off x="1248937" y="2877015"/>
            <a:ext cx="1449658" cy="457200"/>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F0ABBE5-006A-EB8C-3D99-7039CCD99C28}"/>
              </a:ext>
            </a:extLst>
          </p:cNvPr>
          <p:cNvSpPr/>
          <p:nvPr/>
        </p:nvSpPr>
        <p:spPr>
          <a:xfrm>
            <a:off x="1895707" y="5839832"/>
            <a:ext cx="1156010" cy="457200"/>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接點: 肘形 12">
            <a:extLst>
              <a:ext uri="{FF2B5EF4-FFF2-40B4-BE49-F238E27FC236}">
                <a16:creationId xmlns:a16="http://schemas.microsoft.com/office/drawing/2014/main" id="{87912FEA-9400-4AD3-EEDB-7113FCAB304F}"/>
              </a:ext>
            </a:extLst>
          </p:cNvPr>
          <p:cNvCxnSpPr>
            <a:stCxn id="10" idx="3"/>
          </p:cNvCxnSpPr>
          <p:nvPr/>
        </p:nvCxnSpPr>
        <p:spPr>
          <a:xfrm>
            <a:off x="2698595" y="3105615"/>
            <a:ext cx="4817327" cy="2916044"/>
          </a:xfrm>
          <a:prstGeom prst="bentConnector3">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EDBE3DAF-C6AD-832A-3323-F0E9ED6BF727}"/>
              </a:ext>
            </a:extLst>
          </p:cNvPr>
          <p:cNvCxnSpPr>
            <a:stCxn id="11" idx="3"/>
          </p:cNvCxnSpPr>
          <p:nvPr/>
        </p:nvCxnSpPr>
        <p:spPr>
          <a:xfrm>
            <a:off x="3051717" y="6068432"/>
            <a:ext cx="4419600" cy="8983"/>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D4CEF93-CA15-8A8D-5B0B-6A2E086D6F80}"/>
              </a:ext>
            </a:extLst>
          </p:cNvPr>
          <p:cNvSpPr/>
          <p:nvPr/>
        </p:nvSpPr>
        <p:spPr>
          <a:xfrm>
            <a:off x="7504771" y="5786587"/>
            <a:ext cx="1449658" cy="457200"/>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0670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36525"/>
            <a:ext cx="10515600" cy="1325563"/>
          </a:xfrm>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200" y="1396459"/>
            <a:ext cx="10515600" cy="4351338"/>
          </a:xfrm>
        </p:spPr>
        <p:txBody>
          <a:bodyPr/>
          <a:lstStyle/>
          <a:p>
            <a:r>
              <a:rPr lang="en-US" altLang="zh-TW" dirty="0">
                <a:latin typeface="Calibri" panose="020F0502020204030204" pitchFamily="34" charset="0"/>
                <a:cs typeface="Calibri" panose="020F0502020204030204" pitchFamily="34" charset="0"/>
              </a:rPr>
              <a:t>Structure Comparison between GRU &amp; LSTM:</a:t>
            </a:r>
            <a:br>
              <a:rPr lang="en-US" altLang="zh-TW"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GRU has fewer tensor operations; therefore, a little speedier to train than LSTM. </a:t>
            </a:r>
            <a:endParaRPr lang="en-US" altLang="zh-TW" dirty="0">
              <a:latin typeface="Calibri" panose="020F0502020204030204" pitchFamily="34" charset="0"/>
              <a:cs typeface="Calibri" panose="020F0502020204030204" pitchFamily="34" charset="0"/>
            </a:endParaRPr>
          </a:p>
          <a:p>
            <a:pPr lvl="1"/>
            <a:endParaRPr lang="zh-TW" altLang="en-US" dirty="0">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256CA1BB-767E-8EA4-68B6-DA19FCBFD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14" y="2448049"/>
            <a:ext cx="5450701" cy="405703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cxnSp>
        <p:nvCxnSpPr>
          <p:cNvPr id="7" name="直線接點 6">
            <a:extLst>
              <a:ext uri="{FF2B5EF4-FFF2-40B4-BE49-F238E27FC236}">
                <a16:creationId xmlns:a16="http://schemas.microsoft.com/office/drawing/2014/main" id="{65BB02B7-7F9B-15DE-E773-A6CC79305791}"/>
              </a:ext>
            </a:extLst>
          </p:cNvPr>
          <p:cNvCxnSpPr>
            <a:cxnSpLocks/>
          </p:cNvCxnSpPr>
          <p:nvPr/>
        </p:nvCxnSpPr>
        <p:spPr>
          <a:xfrm>
            <a:off x="6096000" y="2436095"/>
            <a:ext cx="0" cy="4080941"/>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001674DD-66FF-C712-6E97-C329322E5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386" y="2409949"/>
            <a:ext cx="5450700" cy="409513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078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199" y="153192"/>
            <a:ext cx="10515600" cy="1325563"/>
          </a:xfrm>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199" y="1253331"/>
            <a:ext cx="10515600" cy="475108"/>
          </a:xfrm>
        </p:spPr>
        <p:txBody>
          <a:bodyPr>
            <a:normAutofit lnSpcReduction="10000"/>
          </a:bodyPr>
          <a:lstStyle/>
          <a:p>
            <a:r>
              <a:rPr lang="en-US" altLang="zh-TW" dirty="0">
                <a:latin typeface="Calibri" panose="020F0502020204030204" pitchFamily="34" charset="0"/>
                <a:cs typeface="Calibri" panose="020F0502020204030204" pitchFamily="34" charset="0"/>
              </a:rPr>
              <a:t>Performance Comparison between GRU &amp; LSTM.</a:t>
            </a:r>
          </a:p>
        </p:txBody>
      </p:sp>
      <p:sp>
        <p:nvSpPr>
          <p:cNvPr id="7" name="內容版面配置區 2">
            <a:extLst>
              <a:ext uri="{FF2B5EF4-FFF2-40B4-BE49-F238E27FC236}">
                <a16:creationId xmlns:a16="http://schemas.microsoft.com/office/drawing/2014/main" id="{0C516812-0AB9-4031-EEB3-661FB442A026}"/>
              </a:ext>
            </a:extLst>
          </p:cNvPr>
          <p:cNvSpPr txBox="1">
            <a:spLocks/>
          </p:cNvSpPr>
          <p:nvPr/>
        </p:nvSpPr>
        <p:spPr>
          <a:xfrm>
            <a:off x="8586439" y="1107318"/>
            <a:ext cx="3605561" cy="614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TW" sz="1200" i="1" dirty="0">
                <a:latin typeface="Calibri" panose="020F0502020204030204" pitchFamily="34" charset="0"/>
                <a:cs typeface="Calibri" panose="020F0502020204030204" pitchFamily="34" charset="0"/>
              </a:rPr>
              <a:t>Reference: </a:t>
            </a:r>
          </a:p>
          <a:p>
            <a:pPr marL="0" indent="0" algn="r">
              <a:buNone/>
            </a:pPr>
            <a:r>
              <a:rPr lang="en-US" altLang="zh-TW" sz="1200" i="1" dirty="0">
                <a:latin typeface="Calibri" panose="020F0502020204030204" pitchFamily="34" charset="0"/>
                <a:cs typeface="Calibri" panose="020F0502020204030204" pitchFamily="34" charset="0"/>
              </a:rPr>
              <a:t>https://www.youtube.com/watch?v=oBdcTW5TnsM</a:t>
            </a:r>
            <a:endParaRPr lang="zh-TW" altLang="en-US" sz="1200" i="1" dirty="0">
              <a:latin typeface="Calibri" panose="020F0502020204030204" pitchFamily="34" charset="0"/>
              <a:cs typeface="Calibri" panose="020F0502020204030204" pitchFamily="34" charset="0"/>
            </a:endParaRPr>
          </a:p>
        </p:txBody>
      </p:sp>
      <p:graphicFrame>
        <p:nvGraphicFramePr>
          <p:cNvPr id="9" name="表格 8">
            <a:extLst>
              <a:ext uri="{FF2B5EF4-FFF2-40B4-BE49-F238E27FC236}">
                <a16:creationId xmlns:a16="http://schemas.microsoft.com/office/drawing/2014/main" id="{7065A6FC-FD61-7106-A37F-627864BF693B}"/>
              </a:ext>
            </a:extLst>
          </p:cNvPr>
          <p:cNvGraphicFramePr>
            <a:graphicFrameLocks noGrp="1"/>
          </p:cNvGraphicFramePr>
          <p:nvPr>
            <p:extLst>
              <p:ext uri="{D42A27DB-BD31-4B8C-83A1-F6EECF244321}">
                <p14:modId xmlns:p14="http://schemas.microsoft.com/office/powerpoint/2010/main" val="1191098656"/>
              </p:ext>
            </p:extLst>
          </p:nvPr>
        </p:nvGraphicFramePr>
        <p:xfrm>
          <a:off x="950330" y="1728439"/>
          <a:ext cx="10646937" cy="4976371"/>
        </p:xfrm>
        <a:graphic>
          <a:graphicData uri="http://schemas.openxmlformats.org/drawingml/2006/table">
            <a:tbl>
              <a:tblPr firstRow="1" bandRow="1">
                <a:tableStyleId>{5C22544A-7EE6-4342-B048-85BDC9FD1C3A}</a:tableStyleId>
              </a:tblPr>
              <a:tblGrid>
                <a:gridCol w="3131016">
                  <a:extLst>
                    <a:ext uri="{9D8B030D-6E8A-4147-A177-3AD203B41FA5}">
                      <a16:colId xmlns:a16="http://schemas.microsoft.com/office/drawing/2014/main" val="4165969406"/>
                    </a:ext>
                  </a:extLst>
                </a:gridCol>
                <a:gridCol w="3966942">
                  <a:extLst>
                    <a:ext uri="{9D8B030D-6E8A-4147-A177-3AD203B41FA5}">
                      <a16:colId xmlns:a16="http://schemas.microsoft.com/office/drawing/2014/main" val="1494440726"/>
                    </a:ext>
                  </a:extLst>
                </a:gridCol>
                <a:gridCol w="3548979">
                  <a:extLst>
                    <a:ext uri="{9D8B030D-6E8A-4147-A177-3AD203B41FA5}">
                      <a16:colId xmlns:a16="http://schemas.microsoft.com/office/drawing/2014/main" val="2927115497"/>
                    </a:ext>
                  </a:extLst>
                </a:gridCol>
              </a:tblGrid>
              <a:tr h="664434">
                <a:tc>
                  <a:txBody>
                    <a:bodyPr/>
                    <a:lstStyle/>
                    <a:p>
                      <a:pPr algn="ctr"/>
                      <a:r>
                        <a:rPr lang="en-US" altLang="zh-TW" sz="2800" dirty="0"/>
                        <a:t>Comparison</a:t>
                      </a:r>
                      <a:endParaRPr lang="zh-TW" altLang="en-US" sz="2800" dirty="0"/>
                    </a:p>
                  </a:txBody>
                  <a:tcPr anchor="ctr"/>
                </a:tc>
                <a:tc>
                  <a:txBody>
                    <a:bodyPr/>
                    <a:lstStyle/>
                    <a:p>
                      <a:pPr algn="ctr"/>
                      <a:r>
                        <a:rPr lang="en-US" altLang="zh-TW" sz="2800" dirty="0"/>
                        <a:t>LSTM</a:t>
                      </a:r>
                      <a:endParaRPr lang="zh-TW" altLang="en-US" sz="2800" dirty="0"/>
                    </a:p>
                  </a:txBody>
                  <a:tcPr anchor="ctr"/>
                </a:tc>
                <a:tc>
                  <a:txBody>
                    <a:bodyPr/>
                    <a:lstStyle/>
                    <a:p>
                      <a:pPr algn="ctr"/>
                      <a:r>
                        <a:rPr lang="en-US" altLang="zh-TW" sz="2800" dirty="0"/>
                        <a:t>GRU</a:t>
                      </a:r>
                      <a:endParaRPr lang="zh-TW" altLang="en-US" sz="2800" dirty="0"/>
                    </a:p>
                  </a:txBody>
                  <a:tcPr anchor="ctr"/>
                </a:tc>
                <a:extLst>
                  <a:ext uri="{0D108BD9-81ED-4DB2-BD59-A6C34878D82A}">
                    <a16:rowId xmlns:a16="http://schemas.microsoft.com/office/drawing/2014/main" val="2126429009"/>
                  </a:ext>
                </a:extLst>
              </a:tr>
              <a:tr h="664434">
                <a:tc>
                  <a:txBody>
                    <a:bodyPr/>
                    <a:lstStyle/>
                    <a:p>
                      <a:r>
                        <a:rPr lang="en-US" altLang="zh-TW" sz="2400" dirty="0">
                          <a:latin typeface="Calibri" panose="020F0502020204030204" pitchFamily="34" charset="0"/>
                          <a:cs typeface="Calibri" panose="020F0502020204030204" pitchFamily="34" charset="0"/>
                        </a:rPr>
                        <a:t>Operation Time</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More / Slower</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Less / Speedier</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986934957"/>
                  </a:ext>
                </a:extLst>
              </a:tr>
              <a:tr h="664434">
                <a:tc>
                  <a:txBody>
                    <a:bodyPr/>
                    <a:lstStyle/>
                    <a:p>
                      <a:r>
                        <a:rPr lang="en-US" altLang="zh-TW" sz="2400" dirty="0">
                          <a:latin typeface="Calibri" panose="020F0502020204030204" pitchFamily="34" charset="0"/>
                          <a:cs typeface="Calibri" panose="020F0502020204030204" pitchFamily="34" charset="0"/>
                        </a:rPr>
                        <a:t>Quantity of Parameters</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More</a:t>
                      </a:r>
                      <a:endParaRPr lang="zh-TW" altLang="en-US" sz="2400" dirty="0">
                        <a:latin typeface="Calibri" panose="020F0502020204030204" pitchFamily="34" charset="0"/>
                        <a:cs typeface="Calibri" panose="020F0502020204030204" pitchFamily="34" charset="0"/>
                      </a:endParaRPr>
                    </a:p>
                  </a:txBody>
                  <a:tcPr anchor="ctr"/>
                </a:tc>
                <a:tc>
                  <a:txBody>
                    <a:bodyPr/>
                    <a:lstStyle/>
                    <a:p>
                      <a:r>
                        <a:rPr lang="en-US" altLang="zh-TW" sz="2400" dirty="0">
                          <a:latin typeface="Calibri" panose="020F0502020204030204" pitchFamily="34" charset="0"/>
                          <a:cs typeface="Calibri" panose="020F0502020204030204" pitchFamily="34" charset="0"/>
                        </a:rPr>
                        <a:t>Fewer</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6272582"/>
                  </a:ext>
                </a:extLst>
              </a:tr>
              <a:tr h="664434">
                <a:tc>
                  <a:txBody>
                    <a:bodyPr/>
                    <a:lstStyle/>
                    <a:p>
                      <a:r>
                        <a:rPr lang="en-US" altLang="zh-TW" sz="2400" dirty="0">
                          <a:latin typeface="Calibri" panose="020F0502020204030204" pitchFamily="34" charset="0"/>
                          <a:cs typeface="Calibri" panose="020F0502020204030204" pitchFamily="34" charset="0"/>
                        </a:rPr>
                        <a:t>Prediction Accuracy</a:t>
                      </a:r>
                      <a:endParaRPr lang="zh-TW" altLang="en-US" sz="2400" dirty="0">
                        <a:latin typeface="Calibri" panose="020F0502020204030204" pitchFamily="34" charset="0"/>
                        <a:cs typeface="Calibri" panose="020F0502020204030204" pitchFamily="34" charset="0"/>
                      </a:endParaRPr>
                    </a:p>
                  </a:txBody>
                  <a:tcPr anchor="ctr"/>
                </a:tc>
                <a:tc gridSpan="2">
                  <a:txBody>
                    <a:bodyPr/>
                    <a:lstStyle/>
                    <a:p>
                      <a:pPr algn="ctr"/>
                      <a:r>
                        <a:rPr lang="en-US" altLang="zh-TW" sz="2400" dirty="0">
                          <a:latin typeface="Calibri" panose="020F0502020204030204" pitchFamily="34" charset="0"/>
                          <a:cs typeface="Calibri" panose="020F0502020204030204" pitchFamily="34" charset="0"/>
                        </a:rPr>
                        <a:t>Equivalent and Not Clear which one better. </a:t>
                      </a:r>
                      <a:endParaRPr lang="zh-TW" altLang="en-US" sz="2400" dirty="0">
                        <a:latin typeface="Calibri" panose="020F0502020204030204" pitchFamily="34" charset="0"/>
                        <a:cs typeface="Calibri" panose="020F0502020204030204" pitchFamily="34" charset="0"/>
                      </a:endParaRPr>
                    </a:p>
                  </a:txBody>
                  <a:tcPr anchor="ctr"/>
                </a:tc>
                <a:tc hMerge="1">
                  <a:txBody>
                    <a:bodyPr/>
                    <a:lstStyle/>
                    <a:p>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327124202"/>
                  </a:ext>
                </a:extLst>
              </a:tr>
              <a:tr h="664434">
                <a:tc>
                  <a:txBody>
                    <a:bodyPr/>
                    <a:lstStyle/>
                    <a:p>
                      <a:r>
                        <a:rPr lang="en-US" altLang="zh-TW" sz="2400" dirty="0">
                          <a:latin typeface="Calibri" panose="020F0502020204030204" pitchFamily="34" charset="0"/>
                          <a:cs typeface="Calibri" panose="020F0502020204030204" pitchFamily="34" charset="0"/>
                        </a:rPr>
                        <a:t>Resources</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Calibri" panose="020F0502020204030204" pitchFamily="34" charset="0"/>
                          <a:cs typeface="Calibri" panose="020F0502020204030204" pitchFamily="34" charset="0"/>
                        </a:rPr>
                        <a:t>More</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Calibri" panose="020F0502020204030204" pitchFamily="34" charset="0"/>
                          <a:cs typeface="Calibri" panose="020F0502020204030204" pitchFamily="34" charset="0"/>
                        </a:rPr>
                        <a:t>Less</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33077397"/>
                  </a:ext>
                </a:extLst>
              </a:tr>
              <a:tr h="1654201">
                <a:tc>
                  <a:txBody>
                    <a:bodyPr/>
                    <a:lstStyle/>
                    <a:p>
                      <a:r>
                        <a:rPr lang="en-US" altLang="zh-TW" sz="2400" dirty="0">
                          <a:latin typeface="Calibri" panose="020F0502020204030204" pitchFamily="34" charset="0"/>
                          <a:cs typeface="Calibri" panose="020F0502020204030204" pitchFamily="34" charset="0"/>
                        </a:rPr>
                        <a:t>Note</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342900" indent="-342900">
                        <a:buFont typeface="Arial" panose="020B0604020202020204" pitchFamily="34" charset="0"/>
                        <a:buChar char="•"/>
                      </a:pPr>
                      <a:r>
                        <a:rPr lang="en-US" altLang="zh-TW" sz="2400" dirty="0">
                          <a:latin typeface="Calibri" panose="020F0502020204030204" pitchFamily="34" charset="0"/>
                          <a:cs typeface="Calibri" panose="020F0502020204030204" pitchFamily="34" charset="0"/>
                        </a:rPr>
                        <a:t>Three Gates to decide whether to keep the memory or not.</a:t>
                      </a:r>
                      <a:endParaRPr lang="zh-TW" altLang="en-US" sz="2400" dirty="0">
                        <a:latin typeface="Calibri" panose="020F0502020204030204" pitchFamily="34" charset="0"/>
                        <a:cs typeface="Calibri" panose="020F0502020204030204" pitchFamily="34" charset="0"/>
                      </a:endParaRPr>
                    </a:p>
                  </a:txBody>
                  <a:tcPr anchor="ctr"/>
                </a:tc>
                <a:tc>
                  <a:txBody>
                    <a:bodyPr/>
                    <a:lstStyle/>
                    <a:p>
                      <a:pPr marL="342900" indent="-342900">
                        <a:buFont typeface="Arial" panose="020B0604020202020204" pitchFamily="34" charset="0"/>
                        <a:buChar char="•"/>
                      </a:pPr>
                      <a:r>
                        <a:rPr lang="en-US" altLang="zh-TW" sz="2400" dirty="0">
                          <a:latin typeface="Calibri" panose="020F0502020204030204" pitchFamily="34" charset="0"/>
                          <a:cs typeface="Calibri" panose="020F0502020204030204" pitchFamily="34" charset="0"/>
                        </a:rPr>
                        <a:t>Similar to LSTM</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(Also, A variant of RNN.)</a:t>
                      </a:r>
                    </a:p>
                    <a:p>
                      <a:pPr marL="342900" indent="-342900">
                        <a:buFont typeface="Arial" panose="020B0604020202020204" pitchFamily="34" charset="0"/>
                        <a:buChar char="•"/>
                      </a:pPr>
                      <a:r>
                        <a:rPr lang="en-US" altLang="zh-TW" sz="2400" dirty="0">
                          <a:latin typeface="Calibri" panose="020F0502020204030204" pitchFamily="34" charset="0"/>
                          <a:cs typeface="Calibri" panose="020F0502020204030204" pitchFamily="34" charset="0"/>
                        </a:rPr>
                        <a:t>Speed up execution &amp; Reduce memory usage.</a:t>
                      </a:r>
                      <a:endParaRPr lang="zh-TW" alt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240755371"/>
                  </a:ext>
                </a:extLst>
              </a:tr>
            </a:tbl>
          </a:graphicData>
        </a:graphic>
      </p:graphicFrame>
    </p:spTree>
    <p:extLst>
      <p:ext uri="{BB962C8B-B14F-4D97-AF65-F5344CB8AC3E}">
        <p14:creationId xmlns:p14="http://schemas.microsoft.com/office/powerpoint/2010/main" val="3989859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199" y="153192"/>
            <a:ext cx="10515600" cy="1325563"/>
          </a:xfrm>
        </p:spPr>
        <p:txBody>
          <a:bodyPr/>
          <a:lstStyle/>
          <a:p>
            <a:r>
              <a:rPr lang="en-US" altLang="zh-TW" sz="4400" dirty="0">
                <a:latin typeface="Calibri" panose="020F0502020204030204" pitchFamily="34" charset="0"/>
                <a:cs typeface="Calibri" panose="020F0502020204030204" pitchFamily="34" charset="0"/>
              </a:rPr>
              <a:t>GRU (Gated Recurrent Unit)</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106704" y="1253330"/>
            <a:ext cx="7264253" cy="5604670"/>
          </a:xfrm>
        </p:spPr>
        <p:txBody>
          <a:bodyPr>
            <a:normAutofit/>
          </a:bodyPr>
          <a:lstStyle/>
          <a:p>
            <a:r>
              <a:rPr lang="en-US" altLang="zh-TW" dirty="0">
                <a:latin typeface="Calibri" panose="020F0502020204030204" pitchFamily="34" charset="0"/>
                <a:cs typeface="Calibri" panose="020F0502020204030204" pitchFamily="34" charset="0"/>
              </a:rPr>
              <a:t>Performance Comparison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between GRU, LSTM and RNN.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Results of the models in speech signal recognition.</a:t>
            </a:r>
          </a:p>
          <a:p>
            <a:pPr lvl="1">
              <a:buFont typeface="Wingdings" panose="05000000000000000000" pitchFamily="2" charset="2"/>
              <a:buChar char="Ø"/>
            </a:pPr>
            <a:r>
              <a:rPr lang="en-US" altLang="zh-TW" u="sng" dirty="0">
                <a:latin typeface="Calibri" panose="020F0502020204030204" pitchFamily="34" charset="0"/>
                <a:cs typeface="Calibri" panose="020F0502020204030204" pitchFamily="34" charset="0"/>
              </a:rPr>
              <a:t>Both GRU and LSTM perform much better than the traditional RNN.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Although LSTM and GRU have their own advantages and disadvantages, the performance between LSTM and GRU is not significant.</a:t>
            </a:r>
          </a:p>
          <a:p>
            <a:pPr lvl="1">
              <a:buFont typeface="Wingdings" panose="05000000000000000000" pitchFamily="2" charset="2"/>
              <a:buChar char="Ø"/>
            </a:pPr>
            <a:r>
              <a:rPr lang="en-US" altLang="zh-TW" u="sng" dirty="0">
                <a:latin typeface="Calibri" panose="020F0502020204030204" pitchFamily="34" charset="0"/>
                <a:cs typeface="Calibri" panose="020F0502020204030204" pitchFamily="34" charset="0"/>
              </a:rPr>
              <a:t>The choice between LSTM and GRU should depend on the specific requirements of the task </a:t>
            </a:r>
            <a:r>
              <a:rPr lang="en-US" altLang="zh-TW" dirty="0">
                <a:latin typeface="Calibri" panose="020F0502020204030204" pitchFamily="34" charset="0"/>
                <a:cs typeface="Calibri" panose="020F0502020204030204" pitchFamily="34" charset="0"/>
              </a:rPr>
              <a:t>at hand.</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Almost all state-of-the-art results based on recurrent neural networks are achieved with these two networks (LSTM or GRU).</a:t>
            </a:r>
          </a:p>
        </p:txBody>
      </p:sp>
      <p:sp>
        <p:nvSpPr>
          <p:cNvPr id="7" name="內容版面配置區 2">
            <a:extLst>
              <a:ext uri="{FF2B5EF4-FFF2-40B4-BE49-F238E27FC236}">
                <a16:creationId xmlns:a16="http://schemas.microsoft.com/office/drawing/2014/main" id="{0C516812-0AB9-4031-EEB3-661FB442A026}"/>
              </a:ext>
            </a:extLst>
          </p:cNvPr>
          <p:cNvSpPr txBox="1">
            <a:spLocks/>
          </p:cNvSpPr>
          <p:nvPr/>
        </p:nvSpPr>
        <p:spPr>
          <a:xfrm>
            <a:off x="7370957" y="6243636"/>
            <a:ext cx="4821043" cy="61436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TW" sz="1200" i="1" dirty="0">
                <a:latin typeface="Calibri" panose="020F0502020204030204" pitchFamily="34" charset="0"/>
                <a:cs typeface="Calibri" panose="020F0502020204030204" pitchFamily="34" charset="0"/>
              </a:rPr>
              <a:t>Reference: </a:t>
            </a:r>
          </a:p>
          <a:p>
            <a:pPr marL="0" indent="0" algn="r">
              <a:buNone/>
            </a:pPr>
            <a:r>
              <a:rPr lang="en-US" altLang="zh-TW" sz="1200" i="1" dirty="0">
                <a:latin typeface="Calibri" panose="020F0502020204030204" pitchFamily="34" charset="0"/>
                <a:cs typeface="Calibri" panose="020F0502020204030204" pitchFamily="34" charset="0"/>
                <a:hlinkClick r:id="rId3"/>
              </a:rPr>
              <a:t>Comparing long short-term memory models (LSTM) with modified recurrent neural network models: GRU</a:t>
            </a:r>
            <a:endParaRPr lang="en-US" altLang="zh-TW" sz="1200" i="1" dirty="0">
              <a:latin typeface="Calibri" panose="020F0502020204030204" pitchFamily="34" charset="0"/>
              <a:cs typeface="Calibri" panose="020F0502020204030204" pitchFamily="34" charset="0"/>
            </a:endParaRPr>
          </a:p>
        </p:txBody>
      </p:sp>
      <p:pic>
        <p:nvPicPr>
          <p:cNvPr id="7170" name="Picture 2">
            <a:extLst>
              <a:ext uri="{FF2B5EF4-FFF2-40B4-BE49-F238E27FC236}">
                <a16:creationId xmlns:a16="http://schemas.microsoft.com/office/drawing/2014/main" id="{CE0BA1A3-6A4B-81AA-BE37-7AF49699A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468" y="1712285"/>
            <a:ext cx="4655828" cy="440973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頁尾版面配置區 3">
            <a:extLst>
              <a:ext uri="{FF2B5EF4-FFF2-40B4-BE49-F238E27FC236}">
                <a16:creationId xmlns:a16="http://schemas.microsoft.com/office/drawing/2014/main" id="{5410D288-1C06-70D3-B83C-96E9A9CC1185}"/>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829710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4">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圖片 7">
            <a:extLst>
              <a:ext uri="{FF2B5EF4-FFF2-40B4-BE49-F238E27FC236}">
                <a16:creationId xmlns:a16="http://schemas.microsoft.com/office/drawing/2014/main" id="{02CC52DE-B593-A68F-4729-06F601C42A60}"/>
              </a:ext>
            </a:extLst>
          </p:cNvPr>
          <p:cNvPicPr>
            <a:picLocks noChangeAspect="1"/>
          </p:cNvPicPr>
          <p:nvPr/>
        </p:nvPicPr>
        <p:blipFill rotWithShape="1">
          <a:blip r:embed="rId3"/>
          <a:srcRect t="16569" r="-2" b="9502"/>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5" name="標題 4">
            <a:extLst>
              <a:ext uri="{FF2B5EF4-FFF2-40B4-BE49-F238E27FC236}">
                <a16:creationId xmlns:a16="http://schemas.microsoft.com/office/drawing/2014/main" id="{506403BF-DB33-FE1D-BD7F-6A7EBCDF5A9A}"/>
              </a:ext>
            </a:extLst>
          </p:cNvPr>
          <p:cNvSpPr>
            <a:spLocks noGrp="1"/>
          </p:cNvSpPr>
          <p:nvPr>
            <p:ph type="title"/>
          </p:nvPr>
        </p:nvSpPr>
        <p:spPr>
          <a:xfrm>
            <a:off x="661916" y="2852381"/>
            <a:ext cx="3161940" cy="2640247"/>
          </a:xfrm>
        </p:spPr>
        <p:txBody>
          <a:bodyPr vert="horz" lIns="91440" tIns="45720" rIns="91440" bIns="45720" rtlCol="0" anchor="b">
            <a:normAutofit/>
          </a:bodyPr>
          <a:lstStyle/>
          <a:p>
            <a:r>
              <a:rPr lang="en-US" altLang="zh-TW" sz="3600" dirty="0">
                <a:solidFill>
                  <a:schemeClr val="tx1">
                    <a:lumMod val="85000"/>
                    <a:lumOff val="15000"/>
                  </a:schemeClr>
                </a:solidFill>
                <a:latin typeface="Calibri" panose="020F0502020204030204" pitchFamily="34" charset="0"/>
                <a:cs typeface="Calibri" panose="020F0502020204030204" pitchFamily="34" charset="0"/>
              </a:rPr>
              <a:t>The End,</a:t>
            </a:r>
            <a:br>
              <a:rPr lang="en-US" altLang="zh-TW" sz="3600" dirty="0">
                <a:solidFill>
                  <a:schemeClr val="tx1">
                    <a:lumMod val="85000"/>
                    <a:lumOff val="15000"/>
                  </a:schemeClr>
                </a:solidFill>
                <a:latin typeface="Calibri" panose="020F0502020204030204" pitchFamily="34" charset="0"/>
                <a:cs typeface="Calibri" panose="020F0502020204030204" pitchFamily="34" charset="0"/>
              </a:rPr>
            </a:br>
            <a:r>
              <a:rPr lang="en-US" altLang="zh-TW" sz="3600" dirty="0">
                <a:solidFill>
                  <a:schemeClr val="tx1">
                    <a:lumMod val="85000"/>
                    <a:lumOff val="15000"/>
                  </a:schemeClr>
                </a:solidFill>
                <a:latin typeface="Calibri" panose="020F0502020204030204" pitchFamily="34" charset="0"/>
                <a:cs typeface="Calibri" panose="020F0502020204030204" pitchFamily="34" charset="0"/>
              </a:rPr>
              <a:t>Thank you.</a:t>
            </a:r>
          </a:p>
        </p:txBody>
      </p:sp>
      <p:sp>
        <p:nvSpPr>
          <p:cNvPr id="6" name="文字版面配置區 5">
            <a:extLst>
              <a:ext uri="{FF2B5EF4-FFF2-40B4-BE49-F238E27FC236}">
                <a16:creationId xmlns:a16="http://schemas.microsoft.com/office/drawing/2014/main" id="{1E921088-27D0-3F6D-EA01-623582E03BE4}"/>
              </a:ext>
            </a:extLst>
          </p:cNvPr>
          <p:cNvSpPr>
            <a:spLocks noGrp="1"/>
          </p:cNvSpPr>
          <p:nvPr>
            <p:ph type="body" idx="1"/>
          </p:nvPr>
        </p:nvSpPr>
        <p:spPr>
          <a:xfrm>
            <a:off x="211873" y="5676901"/>
            <a:ext cx="11742234" cy="1044574"/>
          </a:xfrm>
          <a:solidFill>
            <a:srgbClr val="FFFFFF">
              <a:alpha val="40000"/>
            </a:srgbClr>
          </a:solidFill>
        </p:spPr>
        <p:txBody>
          <a:bodyPr vert="horz" lIns="91440" tIns="45720" rIns="91440" bIns="45720" rtlCol="0">
            <a:normAutofit fontScale="92500" lnSpcReduction="10000"/>
          </a:bodyPr>
          <a:lstStyle/>
          <a:p>
            <a:r>
              <a:rPr lang="en-US" altLang="zh-TW" sz="1800" dirty="0">
                <a:solidFill>
                  <a:schemeClr val="tx1">
                    <a:lumMod val="85000"/>
                    <a:lumOff val="15000"/>
                  </a:schemeClr>
                </a:solidFill>
                <a:latin typeface="Calibri" panose="020F0502020204030204" pitchFamily="34" charset="0"/>
                <a:cs typeface="Calibri" panose="020F0502020204030204" pitchFamily="34" charset="0"/>
              </a:rPr>
              <a:t>Philippians 4:6-7:</a:t>
            </a:r>
          </a:p>
          <a:p>
            <a:pPr marL="285750" indent="-285750">
              <a:buFont typeface="Wingdings" panose="05000000000000000000" pitchFamily="2" charset="2"/>
              <a:buChar char="Ø"/>
            </a:pPr>
            <a:r>
              <a:rPr lang="en-US" altLang="zh-TW" sz="1800" dirty="0">
                <a:solidFill>
                  <a:schemeClr val="tx1">
                    <a:lumMod val="85000"/>
                    <a:lumOff val="15000"/>
                  </a:schemeClr>
                </a:solidFill>
                <a:latin typeface="Calibri" panose="020F0502020204030204" pitchFamily="34" charset="0"/>
                <a:cs typeface="Calibri" panose="020F0502020204030204" pitchFamily="34" charset="0"/>
              </a:rPr>
              <a:t>Do not be anxious about anything, but in every situation, by prayer and petition, with thanksgiving, present your requests to God. </a:t>
            </a:r>
          </a:p>
          <a:p>
            <a:pPr marL="285750" indent="-285750">
              <a:buFont typeface="Wingdings" panose="05000000000000000000" pitchFamily="2" charset="2"/>
              <a:buChar char="Ø"/>
            </a:pPr>
            <a:r>
              <a:rPr lang="en-US" altLang="zh-TW" sz="1800" dirty="0">
                <a:solidFill>
                  <a:schemeClr val="tx1">
                    <a:lumMod val="85000"/>
                    <a:lumOff val="15000"/>
                  </a:schemeClr>
                </a:solidFill>
                <a:latin typeface="Calibri" panose="020F0502020204030204" pitchFamily="34" charset="0"/>
                <a:cs typeface="Calibri" panose="020F0502020204030204" pitchFamily="34" charset="0"/>
              </a:rPr>
              <a:t>And the peace of God, which transcends all understanding, will guard your hearts and your minds in Christ Jesus.</a:t>
            </a:r>
          </a:p>
        </p:txBody>
      </p:sp>
      <p:sp>
        <p:nvSpPr>
          <p:cNvPr id="4" name="投影片編號版面配置區 3">
            <a:extLst>
              <a:ext uri="{FF2B5EF4-FFF2-40B4-BE49-F238E27FC236}">
                <a16:creationId xmlns:a16="http://schemas.microsoft.com/office/drawing/2014/main" id="{595522F3-CF1E-DE79-872F-68BEA42DEE9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11941E4F-9D75-46F6-80F1-FBA169357D88}" type="slidenum">
              <a:rPr lang="en-US" altLang="zh-TW" sz="1000">
                <a:solidFill>
                  <a:srgbClr val="FFFFFF"/>
                </a:solidFill>
                <a:latin typeface="Calibri" panose="020F0502020204030204" pitchFamily="34" charset="0"/>
                <a:cs typeface="Calibri" panose="020F0502020204030204" pitchFamily="34" charset="0"/>
              </a:rPr>
              <a:pPr>
                <a:spcAft>
                  <a:spcPts val="600"/>
                </a:spcAft>
                <a:defRPr/>
              </a:pPr>
              <a:t>28</a:t>
            </a:fld>
            <a:endParaRPr lang="en-US" altLang="zh-TW" sz="100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8334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5" name="Rectangle 9222">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DD3BA6A8-CC5A-2B79-A344-2DB263E63E79}"/>
              </a:ext>
            </a:extLst>
          </p:cNvPr>
          <p:cNvSpPr>
            <a:spLocks noGrp="1"/>
          </p:cNvSpPr>
          <p:nvPr>
            <p:ph type="title"/>
          </p:nvPr>
        </p:nvSpPr>
        <p:spPr>
          <a:xfrm>
            <a:off x="838199" y="1174819"/>
            <a:ext cx="4826795" cy="2858363"/>
          </a:xfrm>
        </p:spPr>
        <p:txBody>
          <a:bodyPr vert="horz" lIns="91440" tIns="45720" rIns="91440" bIns="45720" rtlCol="0" anchor="b">
            <a:normAutofit/>
          </a:bodyPr>
          <a:lstStyle/>
          <a:p>
            <a:r>
              <a:rPr lang="en-US" altLang="zh-TW" sz="7200" kern="1200" dirty="0">
                <a:solidFill>
                  <a:schemeClr val="bg1"/>
                </a:solidFill>
                <a:ea typeface="+mj-ea"/>
                <a:cs typeface="+mj-cs"/>
              </a:rPr>
              <a:t>Reference</a:t>
            </a:r>
          </a:p>
        </p:txBody>
      </p:sp>
      <p:sp>
        <p:nvSpPr>
          <p:cNvPr id="5" name="文字版面配置區 4">
            <a:extLst>
              <a:ext uri="{FF2B5EF4-FFF2-40B4-BE49-F238E27FC236}">
                <a16:creationId xmlns:a16="http://schemas.microsoft.com/office/drawing/2014/main" id="{888AA83F-FD88-F76A-DE26-FCDBBA4CC8D5}"/>
              </a:ext>
            </a:extLst>
          </p:cNvPr>
          <p:cNvSpPr>
            <a:spLocks noGrp="1"/>
          </p:cNvSpPr>
          <p:nvPr>
            <p:ph type="body" idx="1"/>
          </p:nvPr>
        </p:nvSpPr>
        <p:spPr>
          <a:xfrm>
            <a:off x="835024" y="4414180"/>
            <a:ext cx="4830283" cy="1594507"/>
          </a:xfrm>
        </p:spPr>
        <p:txBody>
          <a:bodyPr vert="horz" lIns="91440" tIns="45720" rIns="91440" bIns="45720" rtlCol="0">
            <a:normAutofit/>
          </a:bodyPr>
          <a:lstStyle/>
          <a:p>
            <a:pPr marL="457200" indent="-457200">
              <a:buFont typeface="Wingdings" panose="05000000000000000000" pitchFamily="2" charset="2"/>
              <a:buAutoNum type="circleNumWdWhitePlain"/>
            </a:pPr>
            <a:r>
              <a:rPr lang="en-US" altLang="zh-TW" kern="1200" dirty="0">
                <a:solidFill>
                  <a:schemeClr val="bg1"/>
                </a:solidFill>
                <a:latin typeface="+mn-lt"/>
                <a:ea typeface="+mn-ea"/>
                <a:cs typeface="+mn-cs"/>
              </a:rPr>
              <a:t>RNN</a:t>
            </a:r>
          </a:p>
          <a:p>
            <a:pPr marL="457200" indent="-457200">
              <a:buFont typeface="Wingdings" panose="05000000000000000000" pitchFamily="2" charset="2"/>
              <a:buAutoNum type="circleNumWdWhitePlain"/>
            </a:pPr>
            <a:r>
              <a:rPr lang="en-US" altLang="zh-TW" kern="1200" dirty="0">
                <a:solidFill>
                  <a:schemeClr val="bg1"/>
                </a:solidFill>
                <a:latin typeface="+mn-lt"/>
                <a:ea typeface="+mn-ea"/>
                <a:cs typeface="+mn-cs"/>
              </a:rPr>
              <a:t>LSTM</a:t>
            </a:r>
          </a:p>
          <a:p>
            <a:pPr marL="457200" indent="-457200">
              <a:buFont typeface="Wingdings" panose="05000000000000000000" pitchFamily="2" charset="2"/>
              <a:buAutoNum type="circleNumWdWhitePlain"/>
            </a:pPr>
            <a:r>
              <a:rPr lang="en-US" altLang="zh-TW" kern="1200" dirty="0">
                <a:solidFill>
                  <a:schemeClr val="bg1"/>
                </a:solidFill>
                <a:latin typeface="+mn-lt"/>
                <a:ea typeface="+mn-ea"/>
                <a:cs typeface="+mn-cs"/>
              </a:rPr>
              <a:t>GRU</a:t>
            </a:r>
          </a:p>
        </p:txBody>
      </p:sp>
      <p:grpSp>
        <p:nvGrpSpPr>
          <p:cNvPr id="9236" name="Group 9224">
            <a:extLst>
              <a:ext uri="{FF2B5EF4-FFF2-40B4-BE49-F238E27FC236}">
                <a16:creationId xmlns:a16="http://schemas.microsoft.com/office/drawing/2014/main" id="{9523617D-D84A-4054-95AA-9F89131D5F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9226" name="Group 9225">
              <a:extLst>
                <a:ext uri="{FF2B5EF4-FFF2-40B4-BE49-F238E27FC236}">
                  <a16:creationId xmlns:a16="http://schemas.microsoft.com/office/drawing/2014/main" id="{AB43C5D0-A5EA-4427-B537-1D236BB7AF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9230" name="Freeform: Shape 9229">
                <a:extLst>
                  <a:ext uri="{FF2B5EF4-FFF2-40B4-BE49-F238E27FC236}">
                    <a16:creationId xmlns:a16="http://schemas.microsoft.com/office/drawing/2014/main" id="{70FA4045-2CBD-47E7-B0D7-2F5619C9A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7" name="Freeform: Shape 9230">
                <a:extLst>
                  <a:ext uri="{FF2B5EF4-FFF2-40B4-BE49-F238E27FC236}">
                    <a16:creationId xmlns:a16="http://schemas.microsoft.com/office/drawing/2014/main" id="{41DFCB8A-0C16-4BF4-89D1-2A93FDA13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238" name="Group 9226">
              <a:extLst>
                <a:ext uri="{FF2B5EF4-FFF2-40B4-BE49-F238E27FC236}">
                  <a16:creationId xmlns:a16="http://schemas.microsoft.com/office/drawing/2014/main" id="{7EC88587-B5AF-448E-9735-D9A2946AEF3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9228" name="Freeform: Shape 9227">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9" name="Freeform: Shape 9228">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pic>
        <p:nvPicPr>
          <p:cNvPr id="9218" name="Picture 2" descr="5 people who should never be shown as reference during job interviews |  TJinsite">
            <a:extLst>
              <a:ext uri="{FF2B5EF4-FFF2-40B4-BE49-F238E27FC236}">
                <a16:creationId xmlns:a16="http://schemas.microsoft.com/office/drawing/2014/main" id="{1F831F36-0A1F-370D-5BFA-E0CEA4AA6D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73730" y="1350833"/>
            <a:ext cx="4105516" cy="3063347"/>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B6E3292C-2F31-A55E-E36F-CF53AC3B6013}"/>
              </a:ext>
            </a:extLst>
          </p:cNvPr>
          <p:cNvSpPr>
            <a:spLocks noGrp="1"/>
          </p:cNvSpPr>
          <p:nvPr>
            <p:ph type="sldNum" sz="quarter" idx="12"/>
          </p:nvPr>
        </p:nvSpPr>
        <p:spPr/>
        <p:txBody>
          <a:bodyPr/>
          <a:lstStyle/>
          <a:p>
            <a:fld id="{11941E4F-9D75-46F6-80F1-FBA169357D88}" type="slidenum">
              <a:rPr lang="zh-TW" altLang="en-US" smtClean="0"/>
              <a:t>29</a:t>
            </a:fld>
            <a:endParaRPr lang="zh-TW" altLang="en-US"/>
          </a:p>
        </p:txBody>
      </p:sp>
      <p:sp>
        <p:nvSpPr>
          <p:cNvPr id="3" name="頁尾版面配置區 2">
            <a:extLst>
              <a:ext uri="{FF2B5EF4-FFF2-40B4-BE49-F238E27FC236}">
                <a16:creationId xmlns:a16="http://schemas.microsoft.com/office/drawing/2014/main" id="{781C325A-B80A-DAE0-8B83-77E41F2142B4}"/>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pic>
        <p:nvPicPr>
          <p:cNvPr id="6" name="圖片 5">
            <a:hlinkClick r:id="rId4" action="ppaction://hlinksldjump"/>
            <a:extLst>
              <a:ext uri="{FF2B5EF4-FFF2-40B4-BE49-F238E27FC236}">
                <a16:creationId xmlns:a16="http://schemas.microsoft.com/office/drawing/2014/main" id="{187545E2-36AA-A441-C5FE-EC1A3C2B2DFA}"/>
              </a:ext>
            </a:extLst>
          </p:cNvPr>
          <p:cNvPicPr>
            <a:picLocks noChangeAspect="1"/>
          </p:cNvPicPr>
          <p:nvPr/>
        </p:nvPicPr>
        <p:blipFill rotWithShape="1">
          <a:blip r:embed="rId5"/>
          <a:srcRect l="16164" t="16182" r="16627" b="15756"/>
          <a:stretch/>
        </p:blipFill>
        <p:spPr>
          <a:xfrm>
            <a:off x="137961" y="137410"/>
            <a:ext cx="888694" cy="900000"/>
          </a:xfrm>
          <a:prstGeom prst="rect">
            <a:avLst/>
          </a:prstGeom>
        </p:spPr>
      </p:pic>
    </p:spTree>
    <p:extLst>
      <p:ext uri="{BB962C8B-B14F-4D97-AF65-F5344CB8AC3E}">
        <p14:creationId xmlns:p14="http://schemas.microsoft.com/office/powerpoint/2010/main" val="1011494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The Complete Guide to Recurrent Neural Network">
            <a:extLst>
              <a:ext uri="{FF2B5EF4-FFF2-40B4-BE49-F238E27FC236}">
                <a16:creationId xmlns:a16="http://schemas.microsoft.com/office/drawing/2014/main" id="{05048DD9-5E83-65A7-AC55-89E5F3BA73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08" r="2718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F66674BC-F777-C8BE-0396-7E9A66A02A41}"/>
              </a:ext>
            </a:extLst>
          </p:cNvPr>
          <p:cNvSpPr>
            <a:spLocks noGrp="1"/>
          </p:cNvSpPr>
          <p:nvPr>
            <p:ph type="title"/>
          </p:nvPr>
        </p:nvSpPr>
        <p:spPr>
          <a:xfrm>
            <a:off x="477980" y="1122363"/>
            <a:ext cx="5031865" cy="3204134"/>
          </a:xfrm>
        </p:spPr>
        <p:txBody>
          <a:bodyPr vert="horz" lIns="91440" tIns="45720" rIns="91440" bIns="45720" rtlCol="0" anchor="b">
            <a:normAutofit/>
          </a:bodyPr>
          <a:lstStyle/>
          <a:p>
            <a:r>
              <a:rPr lang="en-US" altLang="zh-TW" sz="4800" dirty="0">
                <a:latin typeface="Calibri" panose="020F0502020204030204" pitchFamily="34" charset="0"/>
                <a:cs typeface="Calibri" panose="020F0502020204030204" pitchFamily="34" charset="0"/>
              </a:rPr>
              <a:t>RNN (Recurrent Neural Networks)</a:t>
            </a:r>
            <a:endParaRPr lang="zh-TW" altLang="en-US" sz="4800" dirty="0">
              <a:latin typeface="Calibri" panose="020F0502020204030204" pitchFamily="34" charset="0"/>
              <a:cs typeface="Calibri" panose="020F0502020204030204" pitchFamily="34" charset="0"/>
            </a:endParaRPr>
          </a:p>
        </p:txBody>
      </p:sp>
      <p:sp>
        <p:nvSpPr>
          <p:cNvPr id="5" name="文字版面配置區 4">
            <a:extLst>
              <a:ext uri="{FF2B5EF4-FFF2-40B4-BE49-F238E27FC236}">
                <a16:creationId xmlns:a16="http://schemas.microsoft.com/office/drawing/2014/main" id="{8D866C50-B90F-5B93-517F-D08FEA1F2C81}"/>
              </a:ext>
            </a:extLst>
          </p:cNvPr>
          <p:cNvSpPr>
            <a:spLocks noGrp="1"/>
          </p:cNvSpPr>
          <p:nvPr>
            <p:ph type="body" idx="1"/>
          </p:nvPr>
        </p:nvSpPr>
        <p:spPr>
          <a:xfrm>
            <a:off x="477980" y="4872922"/>
            <a:ext cx="4023359" cy="1208141"/>
          </a:xfrm>
        </p:spPr>
        <p:txBody>
          <a:bodyPr vert="horz" lIns="91440" tIns="45720" rIns="91440" bIns="45720" rtlCol="0">
            <a:normAutofit/>
          </a:bodyPr>
          <a:lstStyle/>
          <a:p>
            <a:pPr marL="457200" indent="-457200">
              <a:buFont typeface="Wingdings" panose="05000000000000000000" pitchFamily="2" charset="2"/>
              <a:buAutoNum type="circleNumWdWhitePlain"/>
            </a:pPr>
            <a:r>
              <a:rPr lang="en-US" altLang="zh-TW" sz="2000" dirty="0">
                <a:solidFill>
                  <a:schemeClr val="tx1"/>
                </a:solidFill>
                <a:latin typeface="Calibri" panose="020F0502020204030204" pitchFamily="34" charset="0"/>
                <a:cs typeface="Calibri" panose="020F0502020204030204" pitchFamily="34" charset="0"/>
              </a:rPr>
              <a:t>Why do we need RNN?</a:t>
            </a:r>
          </a:p>
          <a:p>
            <a:pPr marL="457200" indent="-457200">
              <a:buFont typeface="Wingdings" panose="05000000000000000000" pitchFamily="2" charset="2"/>
              <a:buAutoNum type="circleNumWdWhitePlain"/>
            </a:pPr>
            <a:r>
              <a:rPr lang="en-US" altLang="zh-TW" sz="2000" dirty="0">
                <a:solidFill>
                  <a:schemeClr val="tx1"/>
                </a:solidFill>
                <a:latin typeface="Calibri" panose="020F0502020204030204" pitchFamily="34" charset="0"/>
                <a:cs typeface="Calibri" panose="020F0502020204030204" pitchFamily="34" charset="0"/>
              </a:rPr>
              <a:t>What the function of RNN?</a:t>
            </a:r>
          </a:p>
          <a:p>
            <a:pPr marL="457200" indent="-457200">
              <a:buFont typeface="Wingdings" panose="05000000000000000000" pitchFamily="2" charset="2"/>
              <a:buAutoNum type="circleNumWdWhitePlain"/>
            </a:pPr>
            <a:r>
              <a:rPr lang="en-US" altLang="zh-TW" sz="2000" dirty="0">
                <a:solidFill>
                  <a:schemeClr val="tx1"/>
                </a:solidFill>
                <a:latin typeface="Calibri" panose="020F0502020204030204" pitchFamily="34" charset="0"/>
                <a:cs typeface="Calibri" panose="020F0502020204030204" pitchFamily="34" charset="0"/>
              </a:rPr>
              <a:t>The limitation of RNN?</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投影片編號版面配置區 1">
            <a:extLst>
              <a:ext uri="{FF2B5EF4-FFF2-40B4-BE49-F238E27FC236}">
                <a16:creationId xmlns:a16="http://schemas.microsoft.com/office/drawing/2014/main" id="{39746D54-6258-A778-4F53-F42E36610AC0}"/>
              </a:ext>
            </a:extLst>
          </p:cNvPr>
          <p:cNvSpPr>
            <a:spLocks noGrp="1"/>
          </p:cNvSpPr>
          <p:nvPr>
            <p:ph type="sldNum" sz="quarter" idx="12"/>
          </p:nvPr>
        </p:nvSpPr>
        <p:spPr/>
        <p:txBody>
          <a:bodyPr/>
          <a:lstStyle/>
          <a:p>
            <a:fld id="{11941E4F-9D75-46F6-80F1-FBA169357D88}" type="slidenum">
              <a:rPr lang="zh-TW" altLang="en-US" smtClean="0"/>
              <a:t>3</a:t>
            </a:fld>
            <a:endParaRPr lang="zh-TW" altLang="en-US"/>
          </a:p>
        </p:txBody>
      </p:sp>
      <p:sp>
        <p:nvSpPr>
          <p:cNvPr id="3" name="頁尾版面配置區 2">
            <a:extLst>
              <a:ext uri="{FF2B5EF4-FFF2-40B4-BE49-F238E27FC236}">
                <a16:creationId xmlns:a16="http://schemas.microsoft.com/office/drawing/2014/main" id="{A50096B5-11CF-B607-3092-EAACDA746405}"/>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pic>
        <p:nvPicPr>
          <p:cNvPr id="8" name="圖片 7">
            <a:hlinkClick r:id="rId3" action="ppaction://hlinksldjump"/>
            <a:extLst>
              <a:ext uri="{FF2B5EF4-FFF2-40B4-BE49-F238E27FC236}">
                <a16:creationId xmlns:a16="http://schemas.microsoft.com/office/drawing/2014/main" id="{C930F4FE-AA63-1F32-CB4C-F6EF72BE4F7B}"/>
              </a:ext>
            </a:extLst>
          </p:cNvPr>
          <p:cNvPicPr>
            <a:picLocks noChangeAspect="1"/>
          </p:cNvPicPr>
          <p:nvPr/>
        </p:nvPicPr>
        <p:blipFill rotWithShape="1">
          <a:blip r:embed="rId4"/>
          <a:srcRect l="16164" t="16182" r="16627" b="15756"/>
          <a:stretch/>
        </p:blipFill>
        <p:spPr>
          <a:xfrm>
            <a:off x="361697" y="157546"/>
            <a:ext cx="888694" cy="900000"/>
          </a:xfrm>
          <a:prstGeom prst="rect">
            <a:avLst/>
          </a:prstGeom>
        </p:spPr>
      </p:pic>
    </p:spTree>
    <p:extLst>
      <p:ext uri="{BB962C8B-B14F-4D97-AF65-F5344CB8AC3E}">
        <p14:creationId xmlns:p14="http://schemas.microsoft.com/office/powerpoint/2010/main" val="547802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C55CD30-5D25-85A0-9CE4-AB12BFCA2452}"/>
              </a:ext>
            </a:extLst>
          </p:cNvPr>
          <p:cNvPicPr>
            <a:picLocks noChangeAspect="1"/>
          </p:cNvPicPr>
          <p:nvPr/>
        </p:nvPicPr>
        <p:blipFill rotWithShape="1">
          <a:blip r:embed="rId2">
            <a:duotone>
              <a:prstClr val="black"/>
              <a:schemeClr val="tx2">
                <a:tint val="45000"/>
                <a:satMod val="400000"/>
              </a:schemeClr>
            </a:duotone>
            <a:alphaModFix amt="25000"/>
          </a:blip>
          <a:srcRect t="15751" b="27999"/>
          <a:stretch/>
        </p:blipFill>
        <p:spPr>
          <a:xfrm>
            <a:off x="20" y="10"/>
            <a:ext cx="12191980" cy="6857990"/>
          </a:xfrm>
          <a:prstGeom prst="rect">
            <a:avLst/>
          </a:prstGeom>
        </p:spPr>
      </p:pic>
      <p:sp>
        <p:nvSpPr>
          <p:cNvPr id="2" name="標題 1">
            <a:extLst>
              <a:ext uri="{FF2B5EF4-FFF2-40B4-BE49-F238E27FC236}">
                <a16:creationId xmlns:a16="http://schemas.microsoft.com/office/drawing/2014/main" id="{C5AD301B-4FBD-3342-1698-7777C8A5B5AC}"/>
              </a:ext>
            </a:extLst>
          </p:cNvPr>
          <p:cNvSpPr>
            <a:spLocks noGrp="1"/>
          </p:cNvSpPr>
          <p:nvPr>
            <p:ph type="title"/>
          </p:nvPr>
        </p:nvSpPr>
        <p:spPr>
          <a:xfrm>
            <a:off x="838200" y="365125"/>
            <a:ext cx="10515600" cy="1325563"/>
          </a:xfrm>
        </p:spPr>
        <p:txBody>
          <a:bodyPr>
            <a:normAutofit/>
          </a:bodyPr>
          <a:lstStyle/>
          <a:p>
            <a:r>
              <a:rPr lang="en-US" altLang="zh-TW" dirty="0">
                <a:latin typeface="Calibri" panose="020F0502020204030204" pitchFamily="34" charset="0"/>
                <a:cs typeface="Calibri" panose="020F0502020204030204" pitchFamily="34" charset="0"/>
              </a:rPr>
              <a:t>Reference</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9C57E306-24DD-22FF-A6ED-E937980097B1}"/>
              </a:ext>
            </a:extLst>
          </p:cNvPr>
          <p:cNvSpPr>
            <a:spLocks noGrp="1"/>
          </p:cNvSpPr>
          <p:nvPr>
            <p:ph idx="1"/>
          </p:nvPr>
        </p:nvSpPr>
        <p:spPr>
          <a:xfrm>
            <a:off x="838200" y="1825625"/>
            <a:ext cx="10515600" cy="4351338"/>
          </a:xfrm>
        </p:spPr>
        <p:txBody>
          <a:bodyPr>
            <a:normAutofit/>
          </a:bodyPr>
          <a:lstStyle/>
          <a:p>
            <a:pPr marL="0" indent="0">
              <a:buNone/>
            </a:pPr>
            <a:r>
              <a:rPr lang="en-US" altLang="zh-TW" dirty="0">
                <a:cs typeface="Calibri" panose="020F0502020204030204" pitchFamily="34" charset="0"/>
              </a:rPr>
              <a:t>〔RNN〕</a:t>
            </a:r>
          </a:p>
          <a:p>
            <a:r>
              <a:rPr lang="en-US" altLang="zh-TW" sz="2200" dirty="0">
                <a:cs typeface="Calibri" panose="020F0502020204030204" pitchFamily="34" charset="0"/>
              </a:rPr>
              <a:t>recurrent neural network RNN in python</a:t>
            </a:r>
            <a:br>
              <a:rPr lang="en-US" altLang="zh-TW" sz="2200" dirty="0">
                <a:cs typeface="Calibri" panose="020F0502020204030204" pitchFamily="34" charset="0"/>
              </a:rPr>
            </a:br>
            <a:r>
              <a:rPr lang="en-US" altLang="zh-TW" sz="2200" dirty="0">
                <a:cs typeface="Calibri" panose="020F0502020204030204" pitchFamily="34" charset="0"/>
                <a:hlinkClick r:id="rId3"/>
              </a:rPr>
              <a:t>https://www.youtube.com/watch?v=Dj7Bkhf3ccw</a:t>
            </a:r>
            <a:r>
              <a:rPr lang="en-US" altLang="zh-TW" sz="2200" dirty="0">
                <a:cs typeface="Calibri" panose="020F0502020204030204" pitchFamily="34" charset="0"/>
              </a:rPr>
              <a:t> </a:t>
            </a:r>
          </a:p>
          <a:p>
            <a:r>
              <a:rPr lang="zh-TW" altLang="en-US" sz="2200" dirty="0">
                <a:cs typeface="Calibri" panose="020F0502020204030204" pitchFamily="34" charset="0"/>
              </a:rPr>
              <a:t>什麼是循環神經網路 </a:t>
            </a:r>
            <a:r>
              <a:rPr lang="en-US" altLang="zh-TW" sz="2200" dirty="0">
                <a:cs typeface="Calibri" panose="020F0502020204030204" pitchFamily="34" charset="0"/>
              </a:rPr>
              <a:t>Recurrent Neural Networks, RNN</a:t>
            </a:r>
            <a:r>
              <a:rPr lang="zh-TW" altLang="en-US" sz="2200" dirty="0">
                <a:cs typeface="Calibri" panose="020F0502020204030204" pitchFamily="34" charset="0"/>
              </a:rPr>
              <a:t>？</a:t>
            </a:r>
            <a:br>
              <a:rPr lang="en-US" altLang="zh-TW" sz="2200" dirty="0">
                <a:cs typeface="Calibri" panose="020F0502020204030204" pitchFamily="34" charset="0"/>
              </a:rPr>
            </a:br>
            <a:r>
              <a:rPr lang="en-US" altLang="zh-TW" sz="2200" dirty="0">
                <a:cs typeface="Calibri" panose="020F0502020204030204" pitchFamily="34" charset="0"/>
                <a:hlinkClick r:id="rId4"/>
              </a:rPr>
              <a:t>https://blog.tibame.com/?p=19075</a:t>
            </a:r>
            <a:r>
              <a:rPr lang="zh-TW" altLang="en-US" sz="2200" dirty="0">
                <a:cs typeface="Calibri" panose="020F0502020204030204" pitchFamily="34" charset="0"/>
              </a:rPr>
              <a:t> </a:t>
            </a:r>
            <a:endParaRPr lang="en-US" altLang="zh-TW" sz="2200" dirty="0">
              <a:cs typeface="Calibri" panose="020F0502020204030204" pitchFamily="34" charset="0"/>
            </a:endParaRPr>
          </a:p>
          <a:p>
            <a:r>
              <a:rPr lang="zh-TW" altLang="en-US" sz="2200" dirty="0">
                <a:cs typeface="Calibri" panose="020F0502020204030204" pitchFamily="34" charset="0"/>
              </a:rPr>
              <a:t>循环神经网络 </a:t>
            </a:r>
            <a:r>
              <a:rPr lang="en-US" altLang="zh-TW" sz="2200" dirty="0">
                <a:cs typeface="Calibri" panose="020F0502020204030204" pitchFamily="34" charset="0"/>
              </a:rPr>
              <a:t>– Recurrent Neural Network | RNN</a:t>
            </a:r>
            <a:br>
              <a:rPr lang="en-US" altLang="zh-TW" sz="2200" dirty="0">
                <a:cs typeface="Calibri" panose="020F0502020204030204" pitchFamily="34" charset="0"/>
              </a:rPr>
            </a:br>
            <a:r>
              <a:rPr lang="en-US" altLang="zh-TW" sz="2200" dirty="0">
                <a:cs typeface="Calibri" panose="020F0502020204030204" pitchFamily="34" charset="0"/>
                <a:hlinkClick r:id="rId5"/>
              </a:rPr>
              <a:t>https://easyai.tech/ai-definition/rnn//</a:t>
            </a:r>
            <a:r>
              <a:rPr lang="en-US" altLang="zh-TW" sz="2200" dirty="0">
                <a:cs typeface="Calibri" panose="020F0502020204030204" pitchFamily="34" charset="0"/>
              </a:rPr>
              <a:t> </a:t>
            </a:r>
          </a:p>
          <a:p>
            <a:r>
              <a:rPr lang="en-US" altLang="zh-TW" sz="2200" dirty="0">
                <a:cs typeface="Calibri" panose="020F0502020204030204" pitchFamily="34" charset="0"/>
              </a:rPr>
              <a:t>RNN(</a:t>
            </a:r>
            <a:r>
              <a:rPr lang="zh-TW" altLang="en-US" sz="2200" dirty="0">
                <a:cs typeface="Calibri" panose="020F0502020204030204" pitchFamily="34" charset="0"/>
              </a:rPr>
              <a:t>遞迴神經網路</a:t>
            </a:r>
            <a:r>
              <a:rPr lang="en-US" altLang="zh-TW" sz="2200" dirty="0">
                <a:cs typeface="Calibri" panose="020F0502020204030204" pitchFamily="34" charset="0"/>
              </a:rPr>
              <a:t>)</a:t>
            </a:r>
            <a:r>
              <a:rPr lang="zh-TW" altLang="en-US" sz="2200" dirty="0">
                <a:cs typeface="Calibri" panose="020F0502020204030204" pitchFamily="34" charset="0"/>
              </a:rPr>
              <a:t>全面認識</a:t>
            </a:r>
            <a:br>
              <a:rPr lang="en-US" altLang="zh-TW" sz="2200" dirty="0">
                <a:cs typeface="Calibri" panose="020F0502020204030204" pitchFamily="34" charset="0"/>
              </a:rPr>
            </a:br>
            <a:r>
              <a:rPr lang="en-US" altLang="zh-TW" sz="2200" dirty="0">
                <a:cs typeface="Calibri" panose="020F0502020204030204" pitchFamily="34" charset="0"/>
                <a:hlinkClick r:id="rId6"/>
              </a:rPr>
              <a:t>https://medium.com/%E6%A9%9F%E5%99%A8%E5%AD%B8%E7%BF%92%E7%9F%A5%E8%AD%98%E6%AD%B7%E7%A8%8B/rnn-%E9%81%9E%E8%BF%B4%E7%A5%9E%E7%B6%93%E7%B6%B2%E8%B7%AF-%E5%85%A8%E9%9D%A2%E8%AA%8D%E8%AD%98-27e4dd150bdd</a:t>
            </a:r>
            <a:r>
              <a:rPr lang="en-US" altLang="zh-TW" sz="2200" dirty="0">
                <a:cs typeface="Calibri" panose="020F0502020204030204" pitchFamily="34" charset="0"/>
              </a:rPr>
              <a:t> </a:t>
            </a:r>
            <a:endParaRPr lang="zh-TW" altLang="en-US" sz="2200" dirty="0">
              <a:cs typeface="Calibri" panose="020F0502020204030204" pitchFamily="34" charset="0"/>
            </a:endParaRPr>
          </a:p>
        </p:txBody>
      </p:sp>
      <p:sp>
        <p:nvSpPr>
          <p:cNvPr id="5" name="頁尾版面配置區 4">
            <a:extLst>
              <a:ext uri="{FF2B5EF4-FFF2-40B4-BE49-F238E27FC236}">
                <a16:creationId xmlns:a16="http://schemas.microsoft.com/office/drawing/2014/main" id="{5913D0E7-A853-53E5-E2E6-126C618D23C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ltLang="zh-TW">
                <a:solidFill>
                  <a:schemeClr val="tx1"/>
                </a:solidFill>
              </a:rPr>
              <a:t>111C71008 Ho, Che-Ping(</a:t>
            </a:r>
            <a:r>
              <a:rPr lang="zh-TW" altLang="en-US">
                <a:solidFill>
                  <a:schemeClr val="tx1"/>
                </a:solidFill>
              </a:rPr>
              <a:t>何哲平</a:t>
            </a:r>
            <a:r>
              <a:rPr lang="en-US" altLang="zh-TW">
                <a:solidFill>
                  <a:schemeClr val="tx1"/>
                </a:solidFill>
              </a:rPr>
              <a:t>)</a:t>
            </a:r>
            <a:endParaRPr lang="zh-TW" altLang="en-US">
              <a:solidFill>
                <a:schemeClr val="tx1"/>
              </a:solidFill>
            </a:endParaRPr>
          </a:p>
        </p:txBody>
      </p:sp>
      <p:sp>
        <p:nvSpPr>
          <p:cNvPr id="4" name="投影片編號版面配置區 3">
            <a:extLst>
              <a:ext uri="{FF2B5EF4-FFF2-40B4-BE49-F238E27FC236}">
                <a16:creationId xmlns:a16="http://schemas.microsoft.com/office/drawing/2014/main" id="{276D306C-0F61-5017-A614-B1EC91EFA03D}"/>
              </a:ext>
            </a:extLst>
          </p:cNvPr>
          <p:cNvSpPr>
            <a:spLocks noGrp="1"/>
          </p:cNvSpPr>
          <p:nvPr>
            <p:ph type="sldNum" sz="quarter" idx="12"/>
          </p:nvPr>
        </p:nvSpPr>
        <p:spPr>
          <a:xfrm>
            <a:off x="8610600" y="6356350"/>
            <a:ext cx="2743200" cy="365125"/>
          </a:xfrm>
        </p:spPr>
        <p:txBody>
          <a:bodyPr>
            <a:normAutofit/>
          </a:bodyPr>
          <a:lstStyle/>
          <a:p>
            <a:pPr>
              <a:spcAft>
                <a:spcPts val="600"/>
              </a:spcAft>
            </a:pPr>
            <a:fld id="{11941E4F-9D75-46F6-80F1-FBA169357D88}" type="slidenum">
              <a:rPr lang="zh-TW" altLang="en-US">
                <a:solidFill>
                  <a:schemeClr val="tx1"/>
                </a:solidFill>
              </a:rPr>
              <a:pPr>
                <a:spcAft>
                  <a:spcPts val="600"/>
                </a:spcAft>
              </a:pPr>
              <a:t>30</a:t>
            </a:fld>
            <a:endParaRPr lang="zh-TW" altLang="en-US">
              <a:solidFill>
                <a:schemeClr val="tx1"/>
              </a:solidFill>
            </a:endParaRPr>
          </a:p>
        </p:txBody>
      </p:sp>
    </p:spTree>
    <p:extLst>
      <p:ext uri="{BB962C8B-B14F-4D97-AF65-F5344CB8AC3E}">
        <p14:creationId xmlns:p14="http://schemas.microsoft.com/office/powerpoint/2010/main" val="274203623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5627149-4F24-CBDE-0DF4-FB6D6E6CA7DF}"/>
              </a:ext>
            </a:extLst>
          </p:cNvPr>
          <p:cNvPicPr>
            <a:picLocks noChangeAspect="1"/>
          </p:cNvPicPr>
          <p:nvPr/>
        </p:nvPicPr>
        <p:blipFill rotWithShape="1">
          <a:blip r:embed="rId2">
            <a:duotone>
              <a:prstClr val="black"/>
              <a:schemeClr val="tx2">
                <a:tint val="45000"/>
                <a:satMod val="400000"/>
              </a:schemeClr>
            </a:duotone>
            <a:alphaModFix amt="25000"/>
          </a:blip>
          <a:srcRect t="17751" b="26000"/>
          <a:stretch/>
        </p:blipFill>
        <p:spPr>
          <a:xfrm>
            <a:off x="20" y="10"/>
            <a:ext cx="12191980" cy="6857990"/>
          </a:xfrm>
          <a:prstGeom prst="rect">
            <a:avLst/>
          </a:prstGeom>
        </p:spPr>
      </p:pic>
      <p:sp>
        <p:nvSpPr>
          <p:cNvPr id="2" name="標題 1">
            <a:extLst>
              <a:ext uri="{FF2B5EF4-FFF2-40B4-BE49-F238E27FC236}">
                <a16:creationId xmlns:a16="http://schemas.microsoft.com/office/drawing/2014/main" id="{C5AD301B-4FBD-3342-1698-7777C8A5B5AC}"/>
              </a:ext>
            </a:extLst>
          </p:cNvPr>
          <p:cNvSpPr>
            <a:spLocks noGrp="1"/>
          </p:cNvSpPr>
          <p:nvPr>
            <p:ph type="title"/>
          </p:nvPr>
        </p:nvSpPr>
        <p:spPr>
          <a:xfrm>
            <a:off x="838200" y="365125"/>
            <a:ext cx="10515600" cy="1325563"/>
          </a:xfrm>
        </p:spPr>
        <p:txBody>
          <a:bodyPr>
            <a:normAutofit/>
          </a:bodyPr>
          <a:lstStyle/>
          <a:p>
            <a:r>
              <a:rPr lang="en-US" altLang="zh-TW" dirty="0">
                <a:latin typeface="Calibri" panose="020F0502020204030204" pitchFamily="34" charset="0"/>
                <a:cs typeface="Calibri" panose="020F0502020204030204" pitchFamily="34" charset="0"/>
              </a:rPr>
              <a:t>Reference</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9C57E306-24DD-22FF-A6ED-E937980097B1}"/>
              </a:ext>
            </a:extLst>
          </p:cNvPr>
          <p:cNvSpPr>
            <a:spLocks noGrp="1"/>
          </p:cNvSpPr>
          <p:nvPr>
            <p:ph idx="1"/>
          </p:nvPr>
        </p:nvSpPr>
        <p:spPr>
          <a:xfrm>
            <a:off x="838200" y="1825625"/>
            <a:ext cx="10515600" cy="4351338"/>
          </a:xfrm>
        </p:spPr>
        <p:txBody>
          <a:bodyPr>
            <a:normAutofit lnSpcReduction="10000"/>
          </a:bodyPr>
          <a:lstStyle/>
          <a:p>
            <a:pPr marL="0" indent="0">
              <a:buNone/>
            </a:pPr>
            <a:r>
              <a:rPr lang="en-US" altLang="zh-TW" dirty="0">
                <a:cs typeface="Calibri" panose="020F0502020204030204" pitchFamily="34" charset="0"/>
              </a:rPr>
              <a:t>〔LSTM〕</a:t>
            </a:r>
          </a:p>
          <a:p>
            <a:r>
              <a:rPr lang="zh-TW" altLang="en-US" sz="1800" dirty="0">
                <a:cs typeface="Calibri" panose="020F0502020204030204" pitchFamily="34" charset="0"/>
              </a:rPr>
              <a:t>淺談遞歸神經網路 </a:t>
            </a:r>
            <a:r>
              <a:rPr lang="en-US" altLang="zh-TW" sz="1800" dirty="0">
                <a:cs typeface="Calibri" panose="020F0502020204030204" pitchFamily="34" charset="0"/>
              </a:rPr>
              <a:t>(RNN) </a:t>
            </a:r>
            <a:r>
              <a:rPr lang="zh-TW" altLang="en-US" sz="1800" dirty="0">
                <a:cs typeface="Calibri" panose="020F0502020204030204" pitchFamily="34" charset="0"/>
              </a:rPr>
              <a:t>與長短期記憶模型 </a:t>
            </a:r>
            <a:r>
              <a:rPr lang="en-US" altLang="zh-TW" sz="1800" dirty="0">
                <a:cs typeface="Calibri" panose="020F0502020204030204" pitchFamily="34" charset="0"/>
              </a:rPr>
              <a:t>(LSTM)</a:t>
            </a:r>
            <a:br>
              <a:rPr lang="en-US" altLang="zh-TW" sz="1800" dirty="0">
                <a:cs typeface="Calibri" panose="020F0502020204030204" pitchFamily="34" charset="0"/>
              </a:rPr>
            </a:br>
            <a:r>
              <a:rPr lang="en-US" altLang="zh-TW" sz="1800" dirty="0">
                <a:cs typeface="Calibri" panose="020F0502020204030204" pitchFamily="34" charset="0"/>
                <a:hlinkClick r:id="rId3"/>
              </a:rPr>
              <a:t>https://tengyuanchang.medium.com/%E6%B7%BA%E8%AB%87%E9%81%9E%E6%AD%B8%E7%A5%9E%E7%B6%93%E7%B6%B2%E8%B7%AF-rnn-%E8%88%87%E9%95%B7%E7%9F%AD%E6%9C%9F%E8%A8%98%E6%86%B6%E6%A8%A1%E5%9E%8B-lstm-300cbe5efcc3</a:t>
            </a:r>
            <a:r>
              <a:rPr lang="en-US" altLang="zh-TW" sz="1800" dirty="0">
                <a:cs typeface="Calibri" panose="020F0502020204030204" pitchFamily="34" charset="0"/>
              </a:rPr>
              <a:t> </a:t>
            </a:r>
          </a:p>
          <a:p>
            <a:r>
              <a:rPr lang="zh-TW" altLang="en-US" sz="1800" dirty="0">
                <a:cs typeface="Calibri" panose="020F0502020204030204" pitchFamily="34" charset="0"/>
              </a:rPr>
              <a:t>長短期記憶網</a:t>
            </a:r>
            <a:r>
              <a:rPr lang="en-US" altLang="zh-TW" sz="1800" dirty="0">
                <a:cs typeface="Calibri" panose="020F0502020204030204" pitchFamily="34" charset="0"/>
              </a:rPr>
              <a:t>– Long short-term memory | LSTM</a:t>
            </a:r>
            <a:br>
              <a:rPr lang="en-US" altLang="zh-TW" sz="1800" dirty="0">
                <a:cs typeface="Calibri" panose="020F0502020204030204" pitchFamily="34" charset="0"/>
              </a:rPr>
            </a:br>
            <a:r>
              <a:rPr lang="en-US" altLang="zh-TW" sz="1800" dirty="0">
                <a:cs typeface="Calibri" panose="020F0502020204030204" pitchFamily="34" charset="0"/>
                <a:hlinkClick r:id="rId4"/>
              </a:rPr>
              <a:t>https://easyai.tech/ai-definition/lstm/</a:t>
            </a:r>
            <a:r>
              <a:rPr lang="en-US" altLang="zh-TW" sz="1800" dirty="0">
                <a:cs typeface="Calibri" panose="020F0502020204030204" pitchFamily="34" charset="0"/>
              </a:rPr>
              <a:t> </a:t>
            </a:r>
          </a:p>
          <a:p>
            <a:r>
              <a:rPr lang="en-US" altLang="zh-TW" sz="1800" dirty="0">
                <a:cs typeface="Calibri" panose="020F0502020204030204" pitchFamily="34" charset="0"/>
              </a:rPr>
              <a:t>Understanding LSTM Networks</a:t>
            </a:r>
            <a:br>
              <a:rPr lang="en-US" altLang="zh-TW" sz="1800" dirty="0">
                <a:cs typeface="Calibri" panose="020F0502020204030204" pitchFamily="34" charset="0"/>
              </a:rPr>
            </a:br>
            <a:r>
              <a:rPr lang="en-US" altLang="zh-TW" sz="1800" dirty="0">
                <a:cs typeface="Calibri" panose="020F0502020204030204" pitchFamily="34" charset="0"/>
                <a:hlinkClick r:id="rId5"/>
              </a:rPr>
              <a:t>https://colah.github.io/posts/2015-08-Understanding-LSTMs/</a:t>
            </a:r>
            <a:r>
              <a:rPr lang="zh-TW" altLang="en-US" sz="1800" dirty="0">
                <a:cs typeface="Calibri" panose="020F0502020204030204" pitchFamily="34" charset="0"/>
              </a:rPr>
              <a:t> </a:t>
            </a:r>
            <a:endParaRPr lang="en-US" altLang="zh-TW" sz="1800" dirty="0">
              <a:cs typeface="Calibri" panose="020F0502020204030204" pitchFamily="34" charset="0"/>
            </a:endParaRPr>
          </a:p>
          <a:p>
            <a:r>
              <a:rPr lang="zh-TW" altLang="en-US" sz="1800" dirty="0">
                <a:cs typeface="Calibri" panose="020F0502020204030204" pitchFamily="34" charset="0"/>
              </a:rPr>
              <a:t>比較長短期記憶模型 </a:t>
            </a:r>
            <a:r>
              <a:rPr lang="en-US" altLang="zh-TW" sz="1800" dirty="0">
                <a:cs typeface="Calibri" panose="020F0502020204030204" pitchFamily="34" charset="0"/>
              </a:rPr>
              <a:t>(LSTM) </a:t>
            </a:r>
            <a:r>
              <a:rPr lang="zh-TW" altLang="en-US" sz="1800" dirty="0">
                <a:cs typeface="Calibri" panose="020F0502020204030204" pitchFamily="34" charset="0"/>
              </a:rPr>
              <a:t>與改良後的遞歸神經網路模型：</a:t>
            </a:r>
            <a:r>
              <a:rPr lang="en-US" altLang="zh-TW" sz="1800" dirty="0">
                <a:cs typeface="Calibri" panose="020F0502020204030204" pitchFamily="34" charset="0"/>
              </a:rPr>
              <a:t>GRU</a:t>
            </a:r>
            <a:br>
              <a:rPr lang="en-US" altLang="zh-TW" sz="1800" dirty="0">
                <a:cs typeface="Calibri" panose="020F0502020204030204" pitchFamily="34" charset="0"/>
              </a:rPr>
            </a:br>
            <a:r>
              <a:rPr lang="en-US" altLang="zh-TW" sz="1800" dirty="0">
                <a:cs typeface="Calibri" panose="020F0502020204030204" pitchFamily="34" charset="0"/>
                <a:hlinkClick r:id="rId6"/>
              </a:rPr>
              <a:t>https://tengyuanchang.medium.com/%E6%AF%94%E8%BC%83%E9%95%B7%E7%9F%AD%E6%9C%9F%E8%A8%98%E6%86%B6%E6%A8%A1%E5%9E%8B-lstm-%E8%88%87%E6%94%B9%E8%89%AF%E5%BE%8C%E7%9A%84%E9%81%9E%E6%AD%B8%E7%A5%9E%E7%B6%93%E7%B6%B2%E8%B7%AF%E6%A8%A1%E5%9E%8B-gru-813dec22ec6d </a:t>
            </a:r>
            <a:endParaRPr lang="en-US" altLang="zh-TW" sz="1800" dirty="0">
              <a:cs typeface="Calibri" panose="020F0502020204030204" pitchFamily="34" charset="0"/>
            </a:endParaRPr>
          </a:p>
        </p:txBody>
      </p:sp>
      <p:sp>
        <p:nvSpPr>
          <p:cNvPr id="4" name="投影片編號版面配置區 3">
            <a:extLst>
              <a:ext uri="{FF2B5EF4-FFF2-40B4-BE49-F238E27FC236}">
                <a16:creationId xmlns:a16="http://schemas.microsoft.com/office/drawing/2014/main" id="{276D306C-0F61-5017-A614-B1EC91EFA03D}"/>
              </a:ext>
            </a:extLst>
          </p:cNvPr>
          <p:cNvSpPr>
            <a:spLocks noGrp="1"/>
          </p:cNvSpPr>
          <p:nvPr>
            <p:ph type="sldNum" sz="quarter" idx="12"/>
          </p:nvPr>
        </p:nvSpPr>
        <p:spPr>
          <a:xfrm>
            <a:off x="8610600" y="6356350"/>
            <a:ext cx="2743200" cy="365125"/>
          </a:xfrm>
        </p:spPr>
        <p:txBody>
          <a:bodyPr>
            <a:normAutofit/>
          </a:bodyPr>
          <a:lstStyle/>
          <a:p>
            <a:pPr>
              <a:spcAft>
                <a:spcPts val="600"/>
              </a:spcAft>
            </a:pPr>
            <a:fld id="{11941E4F-9D75-46F6-80F1-FBA169357D88}" type="slidenum">
              <a:rPr lang="zh-TW" altLang="en-US">
                <a:solidFill>
                  <a:schemeClr val="tx1"/>
                </a:solidFill>
              </a:rPr>
              <a:pPr>
                <a:spcAft>
                  <a:spcPts val="600"/>
                </a:spcAft>
              </a:pPr>
              <a:t>31</a:t>
            </a:fld>
            <a:endParaRPr lang="zh-TW" altLang="en-US">
              <a:solidFill>
                <a:schemeClr val="tx1"/>
              </a:solidFill>
            </a:endParaRPr>
          </a:p>
        </p:txBody>
      </p:sp>
      <p:sp>
        <p:nvSpPr>
          <p:cNvPr id="8" name="頁尾版面配置區 7">
            <a:extLst>
              <a:ext uri="{FF2B5EF4-FFF2-40B4-BE49-F238E27FC236}">
                <a16:creationId xmlns:a16="http://schemas.microsoft.com/office/drawing/2014/main" id="{2E388007-BCE5-3658-36A1-FE83D41D62E0}"/>
              </a:ext>
            </a:extLst>
          </p:cNvPr>
          <p:cNvSpPr>
            <a:spLocks noGrp="1"/>
          </p:cNvSpPr>
          <p:nvPr>
            <p:ph type="ftr" sz="quarter" idx="11"/>
          </p:nvPr>
        </p:nvSpPr>
        <p:spPr/>
        <p:txBody>
          <a:bodyPr/>
          <a:lstStyle/>
          <a:p>
            <a:r>
              <a:rPr lang="en-US" altLang="zh-TW"/>
              <a:t>111C71008 Ho, Che-Ping(</a:t>
            </a:r>
            <a:r>
              <a:rPr lang="zh-TW" altLang="en-US"/>
              <a:t>何哲平</a:t>
            </a:r>
            <a:r>
              <a:rPr lang="en-US" altLang="zh-TW"/>
              <a:t>)</a:t>
            </a:r>
            <a:endParaRPr lang="zh-TW" altLang="en-US"/>
          </a:p>
        </p:txBody>
      </p:sp>
    </p:spTree>
    <p:extLst>
      <p:ext uri="{BB962C8B-B14F-4D97-AF65-F5344CB8AC3E}">
        <p14:creationId xmlns:p14="http://schemas.microsoft.com/office/powerpoint/2010/main" val="237146913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DF6C73F-4236-FDA4-81C6-CE1FE377F0B0}"/>
              </a:ext>
            </a:extLst>
          </p:cNvPr>
          <p:cNvPicPr>
            <a:picLocks noChangeAspect="1"/>
          </p:cNvPicPr>
          <p:nvPr/>
        </p:nvPicPr>
        <p:blipFill rotWithShape="1">
          <a:blip r:embed="rId2">
            <a:duotone>
              <a:prstClr val="black"/>
              <a:schemeClr val="tx2">
                <a:tint val="45000"/>
                <a:satMod val="400000"/>
              </a:schemeClr>
            </a:duotone>
            <a:alphaModFix amt="25000"/>
          </a:blip>
          <a:srcRect t="27048" b="16702"/>
          <a:stretch/>
        </p:blipFill>
        <p:spPr>
          <a:xfrm>
            <a:off x="20" y="10"/>
            <a:ext cx="12191980" cy="6857990"/>
          </a:xfrm>
          <a:prstGeom prst="rect">
            <a:avLst/>
          </a:prstGeom>
        </p:spPr>
      </p:pic>
      <p:sp>
        <p:nvSpPr>
          <p:cNvPr id="2" name="標題 1">
            <a:extLst>
              <a:ext uri="{FF2B5EF4-FFF2-40B4-BE49-F238E27FC236}">
                <a16:creationId xmlns:a16="http://schemas.microsoft.com/office/drawing/2014/main" id="{C5AD301B-4FBD-3342-1698-7777C8A5B5AC}"/>
              </a:ext>
            </a:extLst>
          </p:cNvPr>
          <p:cNvSpPr>
            <a:spLocks noGrp="1"/>
          </p:cNvSpPr>
          <p:nvPr>
            <p:ph type="title"/>
          </p:nvPr>
        </p:nvSpPr>
        <p:spPr>
          <a:xfrm>
            <a:off x="838200" y="365125"/>
            <a:ext cx="10515600" cy="1325563"/>
          </a:xfrm>
        </p:spPr>
        <p:txBody>
          <a:bodyPr>
            <a:normAutofit/>
          </a:bodyPr>
          <a:lstStyle/>
          <a:p>
            <a:r>
              <a:rPr lang="en-US" altLang="zh-TW" dirty="0">
                <a:latin typeface="Calibri" panose="020F0502020204030204" pitchFamily="34" charset="0"/>
                <a:cs typeface="Calibri" panose="020F0502020204030204" pitchFamily="34" charset="0"/>
              </a:rPr>
              <a:t>Reference</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9C57E306-24DD-22FF-A6ED-E937980097B1}"/>
              </a:ext>
            </a:extLst>
          </p:cNvPr>
          <p:cNvSpPr>
            <a:spLocks noGrp="1"/>
          </p:cNvSpPr>
          <p:nvPr>
            <p:ph idx="1"/>
          </p:nvPr>
        </p:nvSpPr>
        <p:spPr>
          <a:xfrm>
            <a:off x="838200" y="1825625"/>
            <a:ext cx="10515600" cy="4351338"/>
          </a:xfrm>
        </p:spPr>
        <p:txBody>
          <a:bodyPr>
            <a:normAutofit/>
          </a:bodyPr>
          <a:lstStyle/>
          <a:p>
            <a:pPr marL="0" indent="0">
              <a:buNone/>
            </a:pPr>
            <a:r>
              <a:rPr lang="en-US" altLang="zh-TW" dirty="0">
                <a:cs typeface="Calibri" panose="020F0502020204030204" pitchFamily="34" charset="0"/>
              </a:rPr>
              <a:t>〔LSTM〕</a:t>
            </a:r>
          </a:p>
          <a:p>
            <a:r>
              <a:rPr lang="en-US" altLang="zh-TW" dirty="0">
                <a:cs typeface="Calibri" panose="020F0502020204030204" pitchFamily="34" charset="0"/>
              </a:rPr>
              <a:t>Illustrated Guide to LSTM’s and GRU’s: A step by step explanation</a:t>
            </a:r>
            <a:br>
              <a:rPr lang="en-US" altLang="zh-TW" dirty="0">
                <a:cs typeface="Calibri" panose="020F0502020204030204" pitchFamily="34" charset="0"/>
              </a:rPr>
            </a:br>
            <a:r>
              <a:rPr lang="en-US" altLang="zh-TW" dirty="0">
                <a:cs typeface="Calibri" panose="020F0502020204030204" pitchFamily="34" charset="0"/>
                <a:hlinkClick r:id="rId3"/>
              </a:rPr>
              <a:t>https://towardsdatascience.com/illustrated-guide-to-lstms-and-gru-s-a-step-by-step-explanation-44e9eb85bf21</a:t>
            </a:r>
            <a:r>
              <a:rPr lang="en-US" altLang="zh-TW" dirty="0">
                <a:cs typeface="Calibri" panose="020F0502020204030204" pitchFamily="34" charset="0"/>
              </a:rPr>
              <a:t> </a:t>
            </a:r>
            <a:br>
              <a:rPr lang="en-US" altLang="zh-TW" dirty="0">
                <a:cs typeface="Calibri" panose="020F0502020204030204" pitchFamily="34" charset="0"/>
              </a:rPr>
            </a:br>
            <a:r>
              <a:rPr lang="en-US" altLang="zh-TW" dirty="0">
                <a:cs typeface="Calibri" panose="020F0502020204030204" pitchFamily="34" charset="0"/>
                <a:hlinkClick r:id="rId4"/>
              </a:rPr>
              <a:t>https://www.youtube.com/watch?v=8HyCNIVRbSU</a:t>
            </a:r>
            <a:r>
              <a:rPr lang="en-US" altLang="zh-TW" dirty="0">
                <a:cs typeface="Calibri" panose="020F0502020204030204" pitchFamily="34" charset="0"/>
              </a:rPr>
              <a:t> </a:t>
            </a:r>
          </a:p>
          <a:p>
            <a:r>
              <a:rPr lang="en-US" altLang="zh-TW" dirty="0">
                <a:cs typeface="Calibri" panose="020F0502020204030204" pitchFamily="34" charset="0"/>
              </a:rPr>
              <a:t>RNN </a:t>
            </a:r>
            <a:r>
              <a:rPr lang="zh-TW" altLang="en-US" dirty="0">
                <a:cs typeface="Calibri" panose="020F0502020204030204" pitchFamily="34" charset="0"/>
              </a:rPr>
              <a:t>進化了 </a:t>
            </a:r>
            <a:r>
              <a:rPr lang="en-US" altLang="zh-TW" dirty="0">
                <a:cs typeface="Calibri" panose="020F0502020204030204" pitchFamily="34" charset="0"/>
              </a:rPr>
              <a:t>- LSTM </a:t>
            </a:r>
            <a:r>
              <a:rPr lang="zh-TW" altLang="en-US" dirty="0">
                <a:cs typeface="Calibri" panose="020F0502020204030204" pitchFamily="34" charset="0"/>
              </a:rPr>
              <a:t>與 </a:t>
            </a:r>
            <a:r>
              <a:rPr lang="en-US" altLang="zh-TW" dirty="0">
                <a:cs typeface="Calibri" panose="020F0502020204030204" pitchFamily="34" charset="0"/>
              </a:rPr>
              <a:t>GRU</a:t>
            </a:r>
            <a:br>
              <a:rPr lang="en-US" altLang="zh-TW" dirty="0">
                <a:cs typeface="Calibri" panose="020F0502020204030204" pitchFamily="34" charset="0"/>
              </a:rPr>
            </a:br>
            <a:r>
              <a:rPr lang="en-US" altLang="zh-TW" dirty="0">
                <a:cs typeface="Calibri" panose="020F0502020204030204" pitchFamily="34" charset="0"/>
                <a:hlinkClick r:id="rId5"/>
              </a:rPr>
              <a:t>https://tw.coderbridge.com/series/2ec9cf0af3f74ed99371952f4849ae33/posts/2be54d939e0249f392eba159e5126e0b</a:t>
            </a:r>
            <a:r>
              <a:rPr lang="en-US" altLang="zh-TW" dirty="0">
                <a:cs typeface="Calibri" panose="020F0502020204030204" pitchFamily="34" charset="0"/>
              </a:rPr>
              <a:t> </a:t>
            </a:r>
          </a:p>
        </p:txBody>
      </p:sp>
      <p:sp>
        <p:nvSpPr>
          <p:cNvPr id="5" name="頁尾版面配置區 4">
            <a:extLst>
              <a:ext uri="{FF2B5EF4-FFF2-40B4-BE49-F238E27FC236}">
                <a16:creationId xmlns:a16="http://schemas.microsoft.com/office/drawing/2014/main" id="{D42261D9-457D-F08E-72C4-CD142EDE6C4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ltLang="zh-TW">
                <a:solidFill>
                  <a:schemeClr val="tx1"/>
                </a:solidFill>
              </a:rPr>
              <a:t>111C71008 Ho, Che-Ping(</a:t>
            </a:r>
            <a:r>
              <a:rPr lang="zh-TW" altLang="en-US">
                <a:solidFill>
                  <a:schemeClr val="tx1"/>
                </a:solidFill>
              </a:rPr>
              <a:t>何哲平</a:t>
            </a:r>
            <a:r>
              <a:rPr lang="en-US" altLang="zh-TW">
                <a:solidFill>
                  <a:schemeClr val="tx1"/>
                </a:solidFill>
              </a:rPr>
              <a:t>)</a:t>
            </a:r>
            <a:endParaRPr lang="zh-TW" altLang="en-US">
              <a:solidFill>
                <a:schemeClr val="tx1"/>
              </a:solidFill>
            </a:endParaRPr>
          </a:p>
        </p:txBody>
      </p:sp>
      <p:sp>
        <p:nvSpPr>
          <p:cNvPr id="4" name="投影片編號版面配置區 3">
            <a:extLst>
              <a:ext uri="{FF2B5EF4-FFF2-40B4-BE49-F238E27FC236}">
                <a16:creationId xmlns:a16="http://schemas.microsoft.com/office/drawing/2014/main" id="{276D306C-0F61-5017-A614-B1EC91EFA03D}"/>
              </a:ext>
            </a:extLst>
          </p:cNvPr>
          <p:cNvSpPr>
            <a:spLocks noGrp="1"/>
          </p:cNvSpPr>
          <p:nvPr>
            <p:ph type="sldNum" sz="quarter" idx="12"/>
          </p:nvPr>
        </p:nvSpPr>
        <p:spPr>
          <a:xfrm>
            <a:off x="8610600" y="6356350"/>
            <a:ext cx="2743200" cy="365125"/>
          </a:xfrm>
        </p:spPr>
        <p:txBody>
          <a:bodyPr>
            <a:normAutofit/>
          </a:bodyPr>
          <a:lstStyle/>
          <a:p>
            <a:pPr>
              <a:spcAft>
                <a:spcPts val="600"/>
              </a:spcAft>
            </a:pPr>
            <a:fld id="{11941E4F-9D75-46F6-80F1-FBA169357D88}" type="slidenum">
              <a:rPr lang="zh-TW" altLang="en-US">
                <a:solidFill>
                  <a:schemeClr val="tx1"/>
                </a:solidFill>
              </a:rPr>
              <a:pPr>
                <a:spcAft>
                  <a:spcPts val="600"/>
                </a:spcAft>
              </a:pPr>
              <a:t>32</a:t>
            </a:fld>
            <a:endParaRPr lang="zh-TW" altLang="en-US">
              <a:solidFill>
                <a:schemeClr val="tx1"/>
              </a:solidFill>
            </a:endParaRPr>
          </a:p>
        </p:txBody>
      </p:sp>
    </p:spTree>
    <p:extLst>
      <p:ext uri="{BB962C8B-B14F-4D97-AF65-F5344CB8AC3E}">
        <p14:creationId xmlns:p14="http://schemas.microsoft.com/office/powerpoint/2010/main" val="422165233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10A0320B-F833-ABC1-0A83-7584B409D7C9}"/>
              </a:ext>
            </a:extLst>
          </p:cNvPr>
          <p:cNvSpPr>
            <a:spLocks noGrp="1"/>
          </p:cNvSpPr>
          <p:nvPr>
            <p:ph type="title"/>
          </p:nvPr>
        </p:nvSpPr>
        <p:spPr>
          <a:xfrm>
            <a:off x="589560" y="856180"/>
            <a:ext cx="5279408" cy="1128068"/>
          </a:xfrm>
        </p:spPr>
        <p:txBody>
          <a:bodyPr anchor="ctr">
            <a:normAutofit fontScale="90000"/>
          </a:bodyPr>
          <a:lstStyle/>
          <a:p>
            <a:r>
              <a:rPr lang="en-US" altLang="zh-TW" sz="3700" dirty="0">
                <a:latin typeface="Calibri" panose="020F0502020204030204" pitchFamily="34" charset="0"/>
                <a:cs typeface="Calibri" panose="020F0502020204030204" pitchFamily="34" charset="0"/>
              </a:rPr>
              <a:t>RNN</a:t>
            </a:r>
            <a:r>
              <a:rPr lang="zh-TW" altLang="en-US" sz="3700" dirty="0">
                <a:latin typeface="Calibri" panose="020F0502020204030204" pitchFamily="34" charset="0"/>
                <a:cs typeface="Calibri" panose="020F0502020204030204" pitchFamily="34" charset="0"/>
              </a:rPr>
              <a:t> </a:t>
            </a:r>
            <a:br>
              <a:rPr lang="en-US" altLang="zh-TW" sz="3700" dirty="0">
                <a:latin typeface="Calibri" panose="020F0502020204030204" pitchFamily="34" charset="0"/>
                <a:cs typeface="Calibri" panose="020F0502020204030204" pitchFamily="34" charset="0"/>
              </a:rPr>
            </a:br>
            <a:r>
              <a:rPr lang="en-US" altLang="zh-TW" sz="3700" dirty="0">
                <a:latin typeface="Calibri" panose="020F0502020204030204" pitchFamily="34" charset="0"/>
                <a:cs typeface="Calibri" panose="020F0502020204030204" pitchFamily="34" charset="0"/>
              </a:rPr>
              <a:t>(Recurrent Neural Networks)</a:t>
            </a:r>
            <a:endParaRPr lang="zh-TW" altLang="en-US" sz="3700" dirty="0">
              <a:latin typeface="Calibri" panose="020F0502020204030204" pitchFamily="34" charset="0"/>
              <a:cs typeface="Calibri" panose="020F0502020204030204" pitchFamily="34" charset="0"/>
            </a:endParaRPr>
          </a:p>
        </p:txBody>
      </p:sp>
      <p:grpSp>
        <p:nvGrpSpPr>
          <p:cNvPr id="2059" name="Group 205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60" name="Rectangle 205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61" name="Rectangle 206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sp>
        <p:nvSpPr>
          <p:cNvPr id="2063" name="Rectangle 206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內容版面配置區 2">
            <a:extLst>
              <a:ext uri="{FF2B5EF4-FFF2-40B4-BE49-F238E27FC236}">
                <a16:creationId xmlns:a16="http://schemas.microsoft.com/office/drawing/2014/main" id="{2D2F57BB-B8D9-5CD4-8EB9-5A148DEB0E53}"/>
              </a:ext>
            </a:extLst>
          </p:cNvPr>
          <p:cNvSpPr>
            <a:spLocks noGrp="1"/>
          </p:cNvSpPr>
          <p:nvPr>
            <p:ph idx="1"/>
          </p:nvPr>
        </p:nvSpPr>
        <p:spPr>
          <a:xfrm>
            <a:off x="355196" y="2330505"/>
            <a:ext cx="6494490" cy="4335868"/>
          </a:xfrm>
        </p:spPr>
        <p:txBody>
          <a:bodyPr anchor="t">
            <a:normAutofit/>
          </a:bodyPr>
          <a:lstStyle/>
          <a:p>
            <a:pPr marL="0" indent="0">
              <a:buNone/>
            </a:pPr>
            <a:r>
              <a:rPr lang="en-US" altLang="zh-TW" sz="2200" dirty="0">
                <a:latin typeface="Calibri" panose="020F0502020204030204" pitchFamily="34" charset="0"/>
                <a:cs typeface="Calibri" panose="020F0502020204030204" pitchFamily="34" charset="0"/>
              </a:rPr>
              <a:t>〔Think〕</a:t>
            </a:r>
          </a:p>
          <a:p>
            <a:pPr marL="514350" indent="-514350">
              <a:buFont typeface="+mj-lt"/>
              <a:buAutoNum type="arabicPeriod"/>
            </a:pPr>
            <a:r>
              <a:rPr lang="en-US" altLang="zh-TW" sz="2200" dirty="0">
                <a:latin typeface="Calibri" panose="020F0502020204030204" pitchFamily="34" charset="0"/>
                <a:cs typeface="Calibri" panose="020F0502020204030204" pitchFamily="34" charset="0"/>
              </a:rPr>
              <a:t>Why do need RNN?</a:t>
            </a:r>
          </a:p>
          <a:p>
            <a:pPr lvl="1">
              <a:buFont typeface="Wingdings" panose="05000000000000000000" pitchFamily="2" charset="2"/>
              <a:buChar char="Ø"/>
            </a:pPr>
            <a:r>
              <a:rPr lang="en-US" altLang="zh-TW" sz="2200" dirty="0">
                <a:latin typeface="Calibri" panose="020F0502020204030204" pitchFamily="34" charset="0"/>
                <a:cs typeface="Calibri" panose="020F0502020204030204" pitchFamily="34" charset="0"/>
              </a:rPr>
              <a:t>To solve or process time series data problem.</a:t>
            </a:r>
          </a:p>
          <a:p>
            <a:pPr marL="514350" indent="-514350">
              <a:buFont typeface="+mj-lt"/>
              <a:buAutoNum type="arabicPeriod"/>
            </a:pPr>
            <a:r>
              <a:rPr lang="en-US" altLang="zh-TW" sz="2200" dirty="0">
                <a:latin typeface="Calibri" panose="020F0502020204030204" pitchFamily="34" charset="0"/>
                <a:cs typeface="Calibri" panose="020F0502020204030204" pitchFamily="34" charset="0"/>
              </a:rPr>
              <a:t>How is about other Neural Networks, such as MLP?</a:t>
            </a:r>
          </a:p>
          <a:p>
            <a:pPr lvl="1">
              <a:buFont typeface="Wingdings" panose="05000000000000000000" pitchFamily="2" charset="2"/>
              <a:buChar char="Ø"/>
            </a:pPr>
            <a:r>
              <a:rPr lang="en-US" altLang="zh-TW" sz="2200" dirty="0">
                <a:latin typeface="Calibri" panose="020F0502020204030204" pitchFamily="34" charset="0"/>
                <a:cs typeface="Calibri" panose="020F0502020204030204" pitchFamily="34" charset="0"/>
              </a:rPr>
              <a:t>The </a:t>
            </a:r>
            <a:r>
              <a:rPr lang="en-US" altLang="zh-TW" sz="2200" b="1" dirty="0">
                <a:latin typeface="Calibri" panose="020F0502020204030204" pitchFamily="34" charset="0"/>
                <a:cs typeface="Calibri" panose="020F0502020204030204" pitchFamily="34" charset="0"/>
              </a:rPr>
              <a:t>Feed Forward Networks</a:t>
            </a:r>
            <a:r>
              <a:rPr lang="en-US" altLang="zh-TW" sz="2200" dirty="0">
                <a:latin typeface="Calibri" panose="020F0502020204030204" pitchFamily="34" charset="0"/>
                <a:cs typeface="Calibri" panose="020F0502020204030204" pitchFamily="34" charset="0"/>
              </a:rPr>
              <a:t>, such as CNN, does not consider the temporal states.</a:t>
            </a:r>
          </a:p>
          <a:p>
            <a:pPr marL="514350" indent="-514350">
              <a:buFont typeface="+mj-lt"/>
              <a:buAutoNum type="arabicPeriod"/>
            </a:pPr>
            <a:r>
              <a:rPr lang="en-US" altLang="zh-TW" sz="2200" dirty="0">
                <a:latin typeface="Calibri" panose="020F0502020204030204" pitchFamily="34" charset="0"/>
                <a:cs typeface="Calibri" panose="020F0502020204030204" pitchFamily="34" charset="0"/>
              </a:rPr>
              <a:t>What is time series data?</a:t>
            </a:r>
          </a:p>
          <a:p>
            <a:pPr lvl="1">
              <a:buFont typeface="Wingdings" panose="05000000000000000000" pitchFamily="2" charset="2"/>
              <a:buChar char="Ø"/>
            </a:pPr>
            <a:r>
              <a:rPr lang="en-US" altLang="zh-TW" sz="2200" dirty="0">
                <a:latin typeface="Calibri" panose="020F0502020204030204" pitchFamily="34" charset="0"/>
                <a:cs typeface="Calibri" panose="020F0502020204030204" pitchFamily="34" charset="0"/>
              </a:rPr>
              <a:t>A sequence of data points indexed in time order. </a:t>
            </a:r>
          </a:p>
          <a:p>
            <a:pPr lvl="1">
              <a:buFont typeface="Wingdings" panose="05000000000000000000" pitchFamily="2" charset="2"/>
              <a:buChar char="Ø"/>
            </a:pPr>
            <a:r>
              <a:rPr lang="en-US" altLang="zh-TW" sz="2200" dirty="0">
                <a:latin typeface="Calibri" panose="020F0502020204030204" pitchFamily="34" charset="0"/>
                <a:cs typeface="Calibri" panose="020F0502020204030204" pitchFamily="34" charset="0"/>
              </a:rPr>
              <a:t>Example: Temperature, Speech, or Stock Price.</a:t>
            </a:r>
          </a:p>
        </p:txBody>
      </p:sp>
      <p:sp>
        <p:nvSpPr>
          <p:cNvPr id="2065" name="Rectangle 206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Rectangle 206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Stock Market Forecasting Using Time Series Analysis - KDnuggets">
            <a:extLst>
              <a:ext uri="{FF2B5EF4-FFF2-40B4-BE49-F238E27FC236}">
                <a16:creationId xmlns:a16="http://schemas.microsoft.com/office/drawing/2014/main" id="{91F39498-6517-74A5-E645-DEAD75BB32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423" y="637473"/>
            <a:ext cx="4397433" cy="2407594"/>
          </a:xfrm>
          <a:prstGeom prst="rect">
            <a:avLst/>
          </a:prstGeom>
          <a:noFill/>
          <a:extLst>
            <a:ext uri="{909E8E84-426E-40DD-AFC4-6F175D3DCCD1}">
              <a14:hiddenFill xmlns:a14="http://schemas.microsoft.com/office/drawing/2010/main">
                <a:solidFill>
                  <a:srgbClr val="FFFFFF"/>
                </a:solidFill>
              </a14:hiddenFill>
            </a:ext>
          </a:extLst>
        </p:spPr>
      </p:pic>
      <p:sp>
        <p:nvSpPr>
          <p:cNvPr id="2069" name="Rectangle 206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Time series analysis of daily temperature data in R - Cross Validated">
            <a:extLst>
              <a:ext uri="{FF2B5EF4-FFF2-40B4-BE49-F238E27FC236}">
                <a16:creationId xmlns:a16="http://schemas.microsoft.com/office/drawing/2014/main" id="{238011B2-2EAC-463E-916C-4EFF31CEB60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83423" y="3735005"/>
            <a:ext cx="4395569" cy="246453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979B5BB0-8801-9FD0-940B-8B9815162169}"/>
              </a:ext>
            </a:extLst>
          </p:cNvPr>
          <p:cNvSpPr/>
          <p:nvPr/>
        </p:nvSpPr>
        <p:spPr>
          <a:xfrm>
            <a:off x="8286130" y="158692"/>
            <a:ext cx="2557716" cy="3962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Temperature Series Data</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5" name="矩形: 圓角 4">
            <a:extLst>
              <a:ext uri="{FF2B5EF4-FFF2-40B4-BE49-F238E27FC236}">
                <a16:creationId xmlns:a16="http://schemas.microsoft.com/office/drawing/2014/main" id="{575FE120-0AB2-B7BD-BFC6-2B4359D0E17C}"/>
              </a:ext>
            </a:extLst>
          </p:cNvPr>
          <p:cNvSpPr/>
          <p:nvPr/>
        </p:nvSpPr>
        <p:spPr>
          <a:xfrm>
            <a:off x="8393866" y="3473927"/>
            <a:ext cx="2342244" cy="3962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Stock Price Series Data</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9186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altLang="zh-TW" sz="6100" kern="1200" dirty="0">
                <a:solidFill>
                  <a:schemeClr val="tx1"/>
                </a:solidFill>
                <a:latin typeface="Calibri" panose="020F0502020204030204" pitchFamily="34" charset="0"/>
                <a:cs typeface="Calibri" panose="020F0502020204030204" pitchFamily="34" charset="0"/>
              </a:rPr>
              <a:t>RNN (Recurrent Neural Networks)</a:t>
            </a:r>
            <a:endParaRPr lang="zh-TW" altLang="en-US" sz="6100" kern="1200" dirty="0">
              <a:solidFill>
                <a:schemeClr val="tx1"/>
              </a:solidFill>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altLang="zh-TW" sz="2400" dirty="0">
                <a:latin typeface="Calibri" panose="020F0502020204030204" pitchFamily="34" charset="0"/>
                <a:cs typeface="Calibri" panose="020F0502020204030204" pitchFamily="34" charset="0"/>
              </a:rPr>
              <a:t>Illustration of traditional neural network, such as feed forward network.</a:t>
            </a:r>
          </a:p>
        </p:txBody>
      </p:sp>
      <p:sp>
        <p:nvSpPr>
          <p:cNvPr id="512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大部分算法都是输入和输出的一一对应">
            <a:extLst>
              <a:ext uri="{FF2B5EF4-FFF2-40B4-BE49-F238E27FC236}">
                <a16:creationId xmlns:a16="http://schemas.microsoft.com/office/drawing/2014/main" id="{B8F545C2-F899-3B78-52C0-2302CB510D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07" b="15547"/>
          <a:stretch/>
        </p:blipFill>
        <p:spPr bwMode="auto">
          <a:xfrm>
            <a:off x="638882" y="2639517"/>
            <a:ext cx="11236086" cy="2917221"/>
          </a:xfrm>
          <a:prstGeom prst="rect">
            <a:avLst/>
          </a:prstGeom>
          <a:noFill/>
          <a:extLst>
            <a:ext uri="{909E8E84-426E-40DD-AFC4-6F175D3DCCD1}">
              <a14:hiddenFill xmlns:a14="http://schemas.microsoft.com/office/drawing/2010/main">
                <a:solidFill>
                  <a:srgbClr val="FFFFFF"/>
                </a:solidFill>
              </a14:hiddenFill>
            </a:ext>
          </a:extLst>
        </p:spPr>
      </p:pic>
      <p:sp>
        <p:nvSpPr>
          <p:cNvPr id="11" name="橢圓 10">
            <a:extLst>
              <a:ext uri="{FF2B5EF4-FFF2-40B4-BE49-F238E27FC236}">
                <a16:creationId xmlns:a16="http://schemas.microsoft.com/office/drawing/2014/main" id="{EB5DCBCD-2873-3DFF-F8C9-AC241EF49B54}"/>
              </a:ext>
            </a:extLst>
          </p:cNvPr>
          <p:cNvSpPr/>
          <p:nvPr/>
        </p:nvSpPr>
        <p:spPr>
          <a:xfrm>
            <a:off x="2192216" y="3476511"/>
            <a:ext cx="1371600" cy="1371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libri" panose="020F0502020204030204" pitchFamily="34" charset="0"/>
                <a:cs typeface="Calibri" panose="020F0502020204030204" pitchFamily="34" charset="0"/>
              </a:rPr>
              <a:t>Input</a:t>
            </a:r>
            <a:endParaRPr lang="zh-TW" altLang="en-US" dirty="0">
              <a:latin typeface="Calibri" panose="020F0502020204030204" pitchFamily="34" charset="0"/>
              <a:cs typeface="Calibri" panose="020F0502020204030204" pitchFamily="34" charset="0"/>
            </a:endParaRPr>
          </a:p>
        </p:txBody>
      </p:sp>
      <p:sp>
        <p:nvSpPr>
          <p:cNvPr id="12" name="橢圓 11">
            <a:extLst>
              <a:ext uri="{FF2B5EF4-FFF2-40B4-BE49-F238E27FC236}">
                <a16:creationId xmlns:a16="http://schemas.microsoft.com/office/drawing/2014/main" id="{EEDDAFAD-FD97-704E-95E4-8C5960112AEA}"/>
              </a:ext>
            </a:extLst>
          </p:cNvPr>
          <p:cNvSpPr/>
          <p:nvPr/>
        </p:nvSpPr>
        <p:spPr>
          <a:xfrm>
            <a:off x="5117150" y="3126525"/>
            <a:ext cx="2133599" cy="21335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libri" panose="020F0502020204030204" pitchFamily="34" charset="0"/>
                <a:cs typeface="Calibri" panose="020F0502020204030204" pitchFamily="34" charset="0"/>
              </a:rPr>
              <a:t>Model</a:t>
            </a:r>
            <a:endParaRPr lang="zh-TW" altLang="en-US" dirty="0">
              <a:latin typeface="Calibri" panose="020F0502020204030204" pitchFamily="34" charset="0"/>
              <a:cs typeface="Calibri" panose="020F0502020204030204" pitchFamily="34" charset="0"/>
            </a:endParaRPr>
          </a:p>
        </p:txBody>
      </p:sp>
      <p:sp>
        <p:nvSpPr>
          <p:cNvPr id="14" name="橢圓 13">
            <a:extLst>
              <a:ext uri="{FF2B5EF4-FFF2-40B4-BE49-F238E27FC236}">
                <a16:creationId xmlns:a16="http://schemas.microsoft.com/office/drawing/2014/main" id="{9FC0364D-E770-EA89-5AF4-ACC8EB4E5598}"/>
              </a:ext>
            </a:extLst>
          </p:cNvPr>
          <p:cNvSpPr/>
          <p:nvPr/>
        </p:nvSpPr>
        <p:spPr>
          <a:xfrm>
            <a:off x="8979878" y="3507524"/>
            <a:ext cx="1371600" cy="1371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libri" panose="020F0502020204030204" pitchFamily="34" charset="0"/>
                <a:cs typeface="Calibri" panose="020F0502020204030204" pitchFamily="34" charset="0"/>
              </a:rPr>
              <a:t>Output</a:t>
            </a:r>
            <a:endParaRPr lang="zh-TW" altLang="en-US" dirty="0">
              <a:latin typeface="Calibri" panose="020F0502020204030204" pitchFamily="34" charset="0"/>
              <a:cs typeface="Calibri" panose="020F0502020204030204" pitchFamily="34" charset="0"/>
            </a:endParaRPr>
          </a:p>
        </p:txBody>
      </p:sp>
      <p:sp>
        <p:nvSpPr>
          <p:cNvPr id="15" name="內容版面配置區 2">
            <a:extLst>
              <a:ext uri="{FF2B5EF4-FFF2-40B4-BE49-F238E27FC236}">
                <a16:creationId xmlns:a16="http://schemas.microsoft.com/office/drawing/2014/main" id="{2E88ECE4-5F32-4649-A716-44781EEC7C95}"/>
              </a:ext>
            </a:extLst>
          </p:cNvPr>
          <p:cNvSpPr txBox="1">
            <a:spLocks/>
          </p:cNvSpPr>
          <p:nvPr/>
        </p:nvSpPr>
        <p:spPr>
          <a:xfrm>
            <a:off x="965325" y="5755708"/>
            <a:ext cx="10909643" cy="68740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TW" sz="4400" b="1" dirty="0">
                <a:highlight>
                  <a:srgbClr val="FFFF00"/>
                </a:highlight>
                <a:latin typeface="Calibri" panose="020F0502020204030204" pitchFamily="34" charset="0"/>
                <a:cs typeface="Calibri" panose="020F0502020204030204" pitchFamily="34" charset="0"/>
              </a:rPr>
              <a:t>One input corresponds to one output.</a:t>
            </a:r>
          </a:p>
        </p:txBody>
      </p:sp>
      <p:sp>
        <p:nvSpPr>
          <p:cNvPr id="16" name="矩形: 圓角 15">
            <a:extLst>
              <a:ext uri="{FF2B5EF4-FFF2-40B4-BE49-F238E27FC236}">
                <a16:creationId xmlns:a16="http://schemas.microsoft.com/office/drawing/2014/main" id="{7A9876D1-6840-8E30-1924-FB6C053936A3}"/>
              </a:ext>
            </a:extLst>
          </p:cNvPr>
          <p:cNvSpPr/>
          <p:nvPr/>
        </p:nvSpPr>
        <p:spPr>
          <a:xfrm>
            <a:off x="720943" y="2695917"/>
            <a:ext cx="2432565" cy="39856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TW" sz="1800" kern="1200"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Feed </a:t>
            </a:r>
            <a:r>
              <a:rPr lang="en-US" altLang="zh-TW" dirty="0">
                <a:solidFill>
                  <a:srgbClr val="000000"/>
                </a:solidFill>
                <a:latin typeface="Calibri" panose="020F0502020204030204" pitchFamily="34" charset="0"/>
                <a:ea typeface="新細明體" panose="02020500000000000000" pitchFamily="18" charset="-120"/>
                <a:cs typeface="Calibri" panose="020F0502020204030204" pitchFamily="34" charset="0"/>
              </a:rPr>
              <a:t>F</a:t>
            </a:r>
            <a:r>
              <a:rPr lang="en-US" altLang="zh-TW" sz="1800" kern="1200"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orward </a:t>
            </a:r>
            <a:r>
              <a:rPr lang="en-US" altLang="zh-TW" dirty="0">
                <a:solidFill>
                  <a:srgbClr val="000000"/>
                </a:solidFill>
                <a:latin typeface="Calibri" panose="020F0502020204030204" pitchFamily="34" charset="0"/>
                <a:ea typeface="新細明體" panose="02020500000000000000" pitchFamily="18" charset="-120"/>
                <a:cs typeface="Calibri" panose="020F0502020204030204" pitchFamily="34" charset="0"/>
              </a:rPr>
              <a:t>N</a:t>
            </a:r>
            <a:r>
              <a:rPr lang="en-US" altLang="zh-TW" sz="1800" kern="1200"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etwork</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pic>
        <p:nvPicPr>
          <p:cNvPr id="5124" name="Picture 4" descr="已上傳的圖片">
            <a:extLst>
              <a:ext uri="{FF2B5EF4-FFF2-40B4-BE49-F238E27FC236}">
                <a16:creationId xmlns:a16="http://schemas.microsoft.com/office/drawing/2014/main" id="{305010D2-64CA-85CB-AACB-75F735A1F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26" y="3612560"/>
            <a:ext cx="1220344" cy="111661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DD64FEEB-7449-DFA0-3960-117342259F73}"/>
              </a:ext>
            </a:extLst>
          </p:cNvPr>
          <p:cNvSpPr/>
          <p:nvPr/>
        </p:nvSpPr>
        <p:spPr>
          <a:xfrm>
            <a:off x="10427423" y="3825757"/>
            <a:ext cx="1371600" cy="73513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rgbClr val="000000"/>
                </a:solidFill>
                <a:effectLst>
                  <a:outerShdw blurRad="38100" dist="19050" dir="2700000" algn="tl" rotWithShape="0">
                    <a:schemeClr val="dk1">
                      <a:alpha val="40000"/>
                    </a:schemeClr>
                  </a:outerShdw>
                </a:effectLst>
                <a:latin typeface="Calibri" panose="020F0502020204030204" pitchFamily="34" charset="0"/>
                <a:ea typeface="新細明體" panose="02020500000000000000" pitchFamily="18" charset="-120"/>
                <a:cs typeface="Calibri" panose="020F0502020204030204" pitchFamily="34" charset="0"/>
              </a:rPr>
              <a:t>Prediction:</a:t>
            </a:r>
          </a:p>
          <a:p>
            <a:r>
              <a:rPr lang="en-US" altLang="zh-TW" dirty="0">
                <a:ln w="0"/>
                <a:solidFill>
                  <a:srgbClr val="000000"/>
                </a:solidFill>
                <a:effectLst>
                  <a:outerShdw blurRad="38100" dist="19050" dir="2700000" algn="tl" rotWithShape="0">
                    <a:schemeClr val="dk1">
                      <a:alpha val="40000"/>
                    </a:schemeClr>
                  </a:outerShdw>
                </a:effectLst>
                <a:latin typeface="Calibri" panose="020F0502020204030204" pitchFamily="34" charset="0"/>
                <a:ea typeface="新細明體" panose="02020500000000000000" pitchFamily="18" charset="-120"/>
                <a:cs typeface="Calibri" panose="020F0502020204030204" pitchFamily="34" charset="0"/>
              </a:rPr>
              <a:t>Dog</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38D0C206-09D0-66DF-9A7B-F7CA3750C209}"/>
              </a:ext>
            </a:extLst>
          </p:cNvPr>
          <p:cNvSpPr>
            <a:spLocks noGrp="1"/>
          </p:cNvSpPr>
          <p:nvPr>
            <p:ph type="sldNum" sz="quarter" idx="12"/>
          </p:nvPr>
        </p:nvSpPr>
        <p:spPr/>
        <p:txBody>
          <a:bodyPr/>
          <a:lstStyle/>
          <a:p>
            <a:fld id="{11941E4F-9D75-46F6-80F1-FBA169357D88}" type="slidenum">
              <a:rPr lang="zh-TW" altLang="en-US" smtClean="0"/>
              <a:t>5</a:t>
            </a:fld>
            <a:endParaRPr lang="zh-TW" altLang="en-US"/>
          </a:p>
        </p:txBody>
      </p:sp>
      <p:sp>
        <p:nvSpPr>
          <p:cNvPr id="5" name="頁尾版面配置區 4">
            <a:extLst>
              <a:ext uri="{FF2B5EF4-FFF2-40B4-BE49-F238E27FC236}">
                <a16:creationId xmlns:a16="http://schemas.microsoft.com/office/drawing/2014/main" id="{D233570F-5CAD-6363-EF8C-05BF238D7381}"/>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354152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Illustration of the Structure of RNN: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Use a loop, called </a:t>
            </a:r>
            <a:r>
              <a:rPr lang="en-US" altLang="zh-TW" b="1" dirty="0">
                <a:latin typeface="Calibri" panose="020F0502020204030204" pitchFamily="34" charset="0"/>
                <a:cs typeface="Calibri" panose="020F0502020204030204" pitchFamily="34" charset="0"/>
              </a:rPr>
              <a:t>Recurrent Connection</a:t>
            </a:r>
            <a:r>
              <a:rPr lang="zh-TW" altLang="en-US" b="1"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resending the output back to itself,  to memorize the previous information.</a:t>
            </a:r>
          </a:p>
          <a:p>
            <a:pPr lvl="1">
              <a:buFont typeface="Wingdings" panose="05000000000000000000" pitchFamily="2" charset="2"/>
              <a:buChar char="Ø"/>
            </a:pPr>
            <a:r>
              <a:rPr lang="en-US" altLang="zh-TW" dirty="0">
                <a:latin typeface="Calibri" panose="020F0502020204030204" pitchFamily="34" charset="0"/>
                <a:cs typeface="Calibri" panose="020F0502020204030204" pitchFamily="34" charset="0"/>
              </a:rPr>
              <a:t>When the next output comes in, RNN will calculate the new output based on current input and the previous output.</a:t>
            </a:r>
            <a:endParaRPr lang="zh-TW" altLang="en-US" dirty="0">
              <a:latin typeface="Calibri" panose="020F0502020204030204" pitchFamily="34" charset="0"/>
              <a:cs typeface="Calibri" panose="020F0502020204030204" pitchFamily="34" charset="0"/>
            </a:endParaRPr>
          </a:p>
        </p:txBody>
      </p:sp>
      <p:pic>
        <p:nvPicPr>
          <p:cNvPr id="3076" name="Picture 4" descr="Recurrent Neural Network Tutorial (RNN) | DataCamp">
            <a:extLst>
              <a:ext uri="{FF2B5EF4-FFF2-40B4-BE49-F238E27FC236}">
                <a16:creationId xmlns:a16="http://schemas.microsoft.com/office/drawing/2014/main" id="{A54F8AE5-08F0-FF25-0093-14E4FE059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080" y="3940277"/>
            <a:ext cx="9346924" cy="27650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C43747FA-A012-4248-DC5E-6FAC072FA2AE}"/>
              </a:ext>
            </a:extLst>
          </p:cNvPr>
          <p:cNvSpPr/>
          <p:nvPr/>
        </p:nvSpPr>
        <p:spPr>
          <a:xfrm>
            <a:off x="2641600" y="4124960"/>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Output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5" name="矩形: 圓角 4">
            <a:extLst>
              <a:ext uri="{FF2B5EF4-FFF2-40B4-BE49-F238E27FC236}">
                <a16:creationId xmlns:a16="http://schemas.microsoft.com/office/drawing/2014/main" id="{D4E2F102-3332-7A72-CA1C-A628629F6B00}"/>
              </a:ext>
            </a:extLst>
          </p:cNvPr>
          <p:cNvSpPr/>
          <p:nvPr/>
        </p:nvSpPr>
        <p:spPr>
          <a:xfrm>
            <a:off x="208280" y="4815840"/>
            <a:ext cx="1361716" cy="7010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Recurrent</a:t>
            </a:r>
          </a:p>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Connection</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7" name="矩形: 圓角 6">
            <a:extLst>
              <a:ext uri="{FF2B5EF4-FFF2-40B4-BE49-F238E27FC236}">
                <a16:creationId xmlns:a16="http://schemas.microsoft.com/office/drawing/2014/main" id="{3860E117-03C8-D389-CBC9-82ACA141D532}"/>
              </a:ext>
            </a:extLst>
          </p:cNvPr>
          <p:cNvSpPr/>
          <p:nvPr/>
        </p:nvSpPr>
        <p:spPr>
          <a:xfrm>
            <a:off x="2641600" y="6217920"/>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8" name="矩形: 圓角 7">
            <a:extLst>
              <a:ext uri="{FF2B5EF4-FFF2-40B4-BE49-F238E27FC236}">
                <a16:creationId xmlns:a16="http://schemas.microsoft.com/office/drawing/2014/main" id="{2A94DCA2-F248-2CE0-5220-51AA960D4BCC}"/>
              </a:ext>
            </a:extLst>
          </p:cNvPr>
          <p:cNvSpPr/>
          <p:nvPr/>
        </p:nvSpPr>
        <p:spPr>
          <a:xfrm>
            <a:off x="2794276" y="5486400"/>
            <a:ext cx="827902" cy="31496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RNN</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6" name="投影片編號版面配置區 5">
            <a:extLst>
              <a:ext uri="{FF2B5EF4-FFF2-40B4-BE49-F238E27FC236}">
                <a16:creationId xmlns:a16="http://schemas.microsoft.com/office/drawing/2014/main" id="{075E33F1-F917-E7DF-678B-C1141051F30F}"/>
              </a:ext>
            </a:extLst>
          </p:cNvPr>
          <p:cNvSpPr>
            <a:spLocks noGrp="1"/>
          </p:cNvSpPr>
          <p:nvPr>
            <p:ph type="sldNum" sz="quarter" idx="12"/>
          </p:nvPr>
        </p:nvSpPr>
        <p:spPr/>
        <p:txBody>
          <a:bodyPr/>
          <a:lstStyle/>
          <a:p>
            <a:fld id="{11941E4F-9D75-46F6-80F1-FBA169357D88}" type="slidenum">
              <a:rPr lang="zh-TW" altLang="en-US" smtClean="0"/>
              <a:t>6</a:t>
            </a:fld>
            <a:endParaRPr lang="zh-TW" altLang="en-US"/>
          </a:p>
        </p:txBody>
      </p:sp>
      <p:pic>
        <p:nvPicPr>
          <p:cNvPr id="1026" name="Picture 2">
            <a:extLst>
              <a:ext uri="{FF2B5EF4-FFF2-40B4-BE49-F238E27FC236}">
                <a16:creationId xmlns:a16="http://schemas.microsoft.com/office/drawing/2014/main" id="{DEF1E526-F329-0F60-8932-6027B7A6B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913"/>
          <a:stretch/>
        </p:blipFill>
        <p:spPr bwMode="auto">
          <a:xfrm>
            <a:off x="4515547" y="3934168"/>
            <a:ext cx="7035802" cy="267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06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To make it simple, RNN is an artificial neural network </a:t>
            </a:r>
            <a:r>
              <a:rPr lang="en-US" altLang="zh-TW" b="1" dirty="0">
                <a:latin typeface="Calibri" panose="020F0502020204030204" pitchFamily="34" charset="0"/>
                <a:cs typeface="Calibri" panose="020F0502020204030204" pitchFamily="34" charset="0"/>
              </a:rPr>
              <a:t>with memory</a:t>
            </a:r>
            <a:r>
              <a:rPr lang="en-US" altLang="zh-TW" dirty="0">
                <a:latin typeface="Calibri" panose="020F0502020204030204" pitchFamily="34" charset="0"/>
                <a:cs typeface="Calibri" panose="020F0502020204030204" pitchFamily="34" charset="0"/>
              </a:rPr>
              <a:t>.</a:t>
            </a:r>
            <a:endParaRPr lang="zh-TW" altLang="en-US" dirty="0">
              <a:latin typeface="Calibri" panose="020F0502020204030204" pitchFamily="34" charset="0"/>
              <a:cs typeface="Calibri" panose="020F0502020204030204" pitchFamily="34" charset="0"/>
            </a:endParaRPr>
          </a:p>
        </p:txBody>
      </p:sp>
      <p:pic>
        <p:nvPicPr>
          <p:cNvPr id="11" name="圖片 10">
            <a:extLst>
              <a:ext uri="{FF2B5EF4-FFF2-40B4-BE49-F238E27FC236}">
                <a16:creationId xmlns:a16="http://schemas.microsoft.com/office/drawing/2014/main" id="{2A56FA99-9A88-0381-EDF8-8AE52DAADE56}"/>
              </a:ext>
            </a:extLst>
          </p:cNvPr>
          <p:cNvPicPr>
            <a:picLocks noChangeAspect="1"/>
          </p:cNvPicPr>
          <p:nvPr/>
        </p:nvPicPr>
        <p:blipFill>
          <a:blip r:embed="rId3"/>
          <a:stretch>
            <a:fillRect/>
          </a:stretch>
        </p:blipFill>
        <p:spPr>
          <a:xfrm>
            <a:off x="508808" y="2600321"/>
            <a:ext cx="11174384" cy="3982006"/>
          </a:xfrm>
          <a:prstGeom prst="rect">
            <a:avLst/>
          </a:prstGeom>
        </p:spPr>
      </p:pic>
      <p:sp>
        <p:nvSpPr>
          <p:cNvPr id="12" name="矩形: 圓角 11">
            <a:extLst>
              <a:ext uri="{FF2B5EF4-FFF2-40B4-BE49-F238E27FC236}">
                <a16:creationId xmlns:a16="http://schemas.microsoft.com/office/drawing/2014/main" id="{39033E50-FDDD-76CC-054A-0B28A34C2E1B}"/>
              </a:ext>
            </a:extLst>
          </p:cNvPr>
          <p:cNvSpPr/>
          <p:nvPr/>
        </p:nvSpPr>
        <p:spPr>
          <a:xfrm>
            <a:off x="7760694" y="3159318"/>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Output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3" name="矩形: 圓角 12">
            <a:extLst>
              <a:ext uri="{FF2B5EF4-FFF2-40B4-BE49-F238E27FC236}">
                <a16:creationId xmlns:a16="http://schemas.microsoft.com/office/drawing/2014/main" id="{10B342F6-BB95-A055-9341-0F4F803EE97C}"/>
              </a:ext>
            </a:extLst>
          </p:cNvPr>
          <p:cNvSpPr/>
          <p:nvPr/>
        </p:nvSpPr>
        <p:spPr>
          <a:xfrm>
            <a:off x="7402885" y="6096635"/>
            <a:ext cx="894080" cy="3962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Input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4" name="矩形: 圓角 13">
            <a:extLst>
              <a:ext uri="{FF2B5EF4-FFF2-40B4-BE49-F238E27FC236}">
                <a16:creationId xmlns:a16="http://schemas.microsoft.com/office/drawing/2014/main" id="{BE58B509-249C-A93A-16DA-C8BC70247A69}"/>
              </a:ext>
            </a:extLst>
          </p:cNvPr>
          <p:cNvSpPr/>
          <p:nvPr/>
        </p:nvSpPr>
        <p:spPr>
          <a:xfrm>
            <a:off x="6625865" y="4775844"/>
            <a:ext cx="1550063" cy="3041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Hidden Layer</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5" name="箭號: 向上 14">
            <a:extLst>
              <a:ext uri="{FF2B5EF4-FFF2-40B4-BE49-F238E27FC236}">
                <a16:creationId xmlns:a16="http://schemas.microsoft.com/office/drawing/2014/main" id="{1D6E2E80-1921-5501-96E9-8CCCF05850B2}"/>
              </a:ext>
            </a:extLst>
          </p:cNvPr>
          <p:cNvSpPr/>
          <p:nvPr/>
        </p:nvSpPr>
        <p:spPr>
          <a:xfrm>
            <a:off x="838200" y="5076667"/>
            <a:ext cx="370840" cy="58928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362444E-B7A3-FE7B-410F-D67969EF7CD8}"/>
              </a:ext>
            </a:extLst>
          </p:cNvPr>
          <p:cNvSpPr/>
          <p:nvPr/>
        </p:nvSpPr>
        <p:spPr>
          <a:xfrm>
            <a:off x="142240" y="5733414"/>
            <a:ext cx="5709920" cy="1022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t>Memory:</a:t>
            </a:r>
          </a:p>
          <a:p>
            <a:r>
              <a:rPr lang="en-US" altLang="zh-TW" dirty="0"/>
              <a:t>Remember the previous output, so recurrent neural networks can memorize previous data in the previous state. </a:t>
            </a:r>
            <a:endParaRPr lang="zh-TW" altLang="en-US" dirty="0"/>
          </a:p>
        </p:txBody>
      </p:sp>
      <p:pic>
        <p:nvPicPr>
          <p:cNvPr id="17" name="Picture 6" descr="RNN區別">
            <a:extLst>
              <a:ext uri="{FF2B5EF4-FFF2-40B4-BE49-F238E27FC236}">
                <a16:creationId xmlns:a16="http://schemas.microsoft.com/office/drawing/2014/main" id="{ED3B2709-78E4-7C64-81B0-2006F0D177E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460692" y="3159317"/>
            <a:ext cx="2222500" cy="342300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617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FA0977D-A10B-0471-CC81-21B58FFF4AE7}"/>
              </a:ext>
            </a:extLst>
          </p:cNvPr>
          <p:cNvPicPr>
            <a:picLocks noChangeAspect="1"/>
          </p:cNvPicPr>
          <p:nvPr/>
        </p:nvPicPr>
        <p:blipFill>
          <a:blip r:embed="rId3"/>
          <a:stretch>
            <a:fillRect/>
          </a:stretch>
        </p:blipFill>
        <p:spPr>
          <a:xfrm>
            <a:off x="968118" y="2489814"/>
            <a:ext cx="6304850" cy="3869150"/>
          </a:xfrm>
          <a:prstGeom prst="rect">
            <a:avLst/>
          </a:prstGeom>
        </p:spPr>
      </p:pic>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838200" y="167967"/>
            <a:ext cx="10515600" cy="1325563"/>
          </a:xfrm>
        </p:spPr>
        <p:txBody>
          <a:bodyPr/>
          <a:lstStyle/>
          <a:p>
            <a:r>
              <a:rPr lang="en-US" altLang="zh-TW" sz="4400" dirty="0">
                <a:latin typeface="Calibri" panose="020F0502020204030204" pitchFamily="34" charset="0"/>
                <a:cs typeface="Calibri" panose="020F0502020204030204" pitchFamily="34" charset="0"/>
              </a:rPr>
              <a:t>RNN (Recurrent Neural Networks)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838200" y="1420201"/>
            <a:ext cx="10515600" cy="4351338"/>
          </a:xfrm>
        </p:spPr>
        <p:txBody>
          <a:bodyPr/>
          <a:lstStyle/>
          <a:p>
            <a:r>
              <a:rPr lang="en-US" altLang="zh-TW" dirty="0">
                <a:latin typeface="Calibri" panose="020F0502020204030204" pitchFamily="34" charset="0"/>
                <a:cs typeface="Calibri" panose="020F0502020204030204" pitchFamily="34" charset="0"/>
              </a:rPr>
              <a:t>Effective for speech recognition, language modeling, translation</a:t>
            </a:r>
            <a:endParaRPr lang="zh-TW" altLang="en-US" dirty="0">
              <a:latin typeface="Calibri" panose="020F0502020204030204" pitchFamily="34" charset="0"/>
              <a:cs typeface="Calibri" panose="020F0502020204030204" pitchFamily="34" charset="0"/>
            </a:endParaRPr>
          </a:p>
        </p:txBody>
      </p:sp>
      <p:sp>
        <p:nvSpPr>
          <p:cNvPr id="14" name="矩形: 圓角 13">
            <a:extLst>
              <a:ext uri="{FF2B5EF4-FFF2-40B4-BE49-F238E27FC236}">
                <a16:creationId xmlns:a16="http://schemas.microsoft.com/office/drawing/2014/main" id="{BE58B509-249C-A93A-16DA-C8BC70247A69}"/>
              </a:ext>
            </a:extLst>
          </p:cNvPr>
          <p:cNvSpPr/>
          <p:nvPr/>
        </p:nvSpPr>
        <p:spPr>
          <a:xfrm>
            <a:off x="5966768" y="4261182"/>
            <a:ext cx="1550063" cy="91582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RNN Layer</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6" name="矩形: 圓角 5">
            <a:extLst>
              <a:ext uri="{FF2B5EF4-FFF2-40B4-BE49-F238E27FC236}">
                <a16:creationId xmlns:a16="http://schemas.microsoft.com/office/drawing/2014/main" id="{AF60BB6E-9A33-51C7-C97B-D64BF9CBCC19}"/>
              </a:ext>
            </a:extLst>
          </p:cNvPr>
          <p:cNvSpPr/>
          <p:nvPr/>
        </p:nvSpPr>
        <p:spPr>
          <a:xfrm>
            <a:off x="5966768" y="2721403"/>
            <a:ext cx="2078006" cy="53981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Classification Layer</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7" name="矩形: 圓角 6">
            <a:extLst>
              <a:ext uri="{FF2B5EF4-FFF2-40B4-BE49-F238E27FC236}">
                <a16:creationId xmlns:a16="http://schemas.microsoft.com/office/drawing/2014/main" id="{B5106797-F740-2EDF-EB0B-705A699D2439}"/>
              </a:ext>
            </a:extLst>
          </p:cNvPr>
          <p:cNvSpPr/>
          <p:nvPr/>
        </p:nvSpPr>
        <p:spPr>
          <a:xfrm>
            <a:off x="5966768" y="5728144"/>
            <a:ext cx="2078006" cy="53981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Word Embedding</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8" name="矩形: 圓角 7">
            <a:extLst>
              <a:ext uri="{FF2B5EF4-FFF2-40B4-BE49-F238E27FC236}">
                <a16:creationId xmlns:a16="http://schemas.microsoft.com/office/drawing/2014/main" id="{B8E3FB78-DF6B-BD8A-38E7-7F65657E3897}"/>
              </a:ext>
            </a:extLst>
          </p:cNvPr>
          <p:cNvSpPr/>
          <p:nvPr/>
        </p:nvSpPr>
        <p:spPr>
          <a:xfrm>
            <a:off x="976616" y="2021840"/>
            <a:ext cx="3067846" cy="86648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〔Example</a:t>
            </a:r>
            <a:r>
              <a:rPr lang="zh-TW" alt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r>
              <a:rPr lang="en-US" altLang="zh-TW"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Classification</a:t>
            </a:r>
          </a:p>
          <a:p>
            <a:r>
              <a:rPr lang="en-US" altLang="zh-TW"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Many-to-One Problem〕</a:t>
            </a:r>
            <a:endParaRPr lang="zh-TW" alt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9" name="箭號: 向上 8">
            <a:extLst>
              <a:ext uri="{FF2B5EF4-FFF2-40B4-BE49-F238E27FC236}">
                <a16:creationId xmlns:a16="http://schemas.microsoft.com/office/drawing/2014/main" id="{8E31157A-98D3-CDA5-C5F3-C01C522128F4}"/>
              </a:ext>
            </a:extLst>
          </p:cNvPr>
          <p:cNvSpPr/>
          <p:nvPr/>
        </p:nvSpPr>
        <p:spPr>
          <a:xfrm>
            <a:off x="6381876" y="5239288"/>
            <a:ext cx="359923" cy="42657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上 9">
            <a:extLst>
              <a:ext uri="{FF2B5EF4-FFF2-40B4-BE49-F238E27FC236}">
                <a16:creationId xmlns:a16="http://schemas.microsoft.com/office/drawing/2014/main" id="{54E70907-3C21-2D25-861A-7203C6C41329}"/>
              </a:ext>
            </a:extLst>
          </p:cNvPr>
          <p:cNvSpPr/>
          <p:nvPr/>
        </p:nvSpPr>
        <p:spPr>
          <a:xfrm>
            <a:off x="6381876" y="3408808"/>
            <a:ext cx="359923" cy="7047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箭號: 向上 18">
            <a:extLst>
              <a:ext uri="{FF2B5EF4-FFF2-40B4-BE49-F238E27FC236}">
                <a16:creationId xmlns:a16="http://schemas.microsoft.com/office/drawing/2014/main" id="{CC77FABF-65E5-171D-3079-A5D101B1413E}"/>
              </a:ext>
            </a:extLst>
          </p:cNvPr>
          <p:cNvSpPr/>
          <p:nvPr/>
        </p:nvSpPr>
        <p:spPr>
          <a:xfrm rot="16200000">
            <a:off x="8297849" y="5690108"/>
            <a:ext cx="359923" cy="7047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FC945B07-5C6F-F0D3-6CFD-43527CEE5C91}"/>
              </a:ext>
            </a:extLst>
          </p:cNvPr>
          <p:cNvSpPr/>
          <p:nvPr/>
        </p:nvSpPr>
        <p:spPr>
          <a:xfrm>
            <a:off x="8910847" y="5728144"/>
            <a:ext cx="2442953" cy="6308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Input</a:t>
            </a:r>
          </a:p>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EX. "</a:t>
            </a: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a:rPr>
              <a:t>customer reviews</a:t>
            </a:r>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1" name="矩形: 圓角 20">
            <a:extLst>
              <a:ext uri="{FF2B5EF4-FFF2-40B4-BE49-F238E27FC236}">
                <a16:creationId xmlns:a16="http://schemas.microsoft.com/office/drawing/2014/main" id="{4E9FE751-E237-E8EE-712A-A301E9292FBA}"/>
              </a:ext>
            </a:extLst>
          </p:cNvPr>
          <p:cNvSpPr/>
          <p:nvPr/>
        </p:nvSpPr>
        <p:spPr>
          <a:xfrm>
            <a:off x="8910847" y="2721403"/>
            <a:ext cx="2976353" cy="6308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Output</a:t>
            </a:r>
          </a:p>
          <a:p>
            <a:r>
              <a:rPr lang="en-US" altLang="zh-TW"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Positive or Negative review</a:t>
            </a:r>
            <a:endParaRPr lang="zh-TW" alt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2" name="箭號: 向上 21">
            <a:extLst>
              <a:ext uri="{FF2B5EF4-FFF2-40B4-BE49-F238E27FC236}">
                <a16:creationId xmlns:a16="http://schemas.microsoft.com/office/drawing/2014/main" id="{14F58747-20EF-32F6-C647-CFD934B36D58}"/>
              </a:ext>
            </a:extLst>
          </p:cNvPr>
          <p:cNvSpPr/>
          <p:nvPr/>
        </p:nvSpPr>
        <p:spPr>
          <a:xfrm rot="5400000" flipH="1">
            <a:off x="8297849" y="2638918"/>
            <a:ext cx="359923" cy="7047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E046247C-70BB-96F3-5353-D11AB77FF928}"/>
              </a:ext>
            </a:extLst>
          </p:cNvPr>
          <p:cNvSpPr txBox="1"/>
          <p:nvPr/>
        </p:nvSpPr>
        <p:spPr>
          <a:xfrm>
            <a:off x="8044774" y="4211927"/>
            <a:ext cx="3842426" cy="923330"/>
          </a:xfrm>
          <a:prstGeom prst="rect">
            <a:avLst/>
          </a:prstGeom>
          <a:noFill/>
        </p:spPr>
        <p:txBody>
          <a:bodyPr wrap="square" rtlCol="0">
            <a:spAutoFit/>
          </a:bodyPr>
          <a:lstStyle/>
          <a:p>
            <a:r>
              <a:rPr lang="en-US" altLang="zh-TW" dirty="0"/>
              <a:t>Code Tutorial:</a:t>
            </a:r>
          </a:p>
          <a:p>
            <a:r>
              <a:rPr lang="en-US" altLang="zh-TW" dirty="0">
                <a:hlinkClick r:id="rId5"/>
              </a:rPr>
              <a:t>https://youtu.be/ubDtr6dh0c8?si=_oF5MRoCfC1ReKf2</a:t>
            </a:r>
            <a:endParaRPr lang="zh-TW" altLang="en-US" dirty="0"/>
          </a:p>
        </p:txBody>
      </p:sp>
      <p:sp>
        <p:nvSpPr>
          <p:cNvPr id="4" name="投影片編號版面配置區 3">
            <a:extLst>
              <a:ext uri="{FF2B5EF4-FFF2-40B4-BE49-F238E27FC236}">
                <a16:creationId xmlns:a16="http://schemas.microsoft.com/office/drawing/2014/main" id="{B087F0A6-250C-57C6-196B-D129192A87F0}"/>
              </a:ext>
            </a:extLst>
          </p:cNvPr>
          <p:cNvSpPr>
            <a:spLocks noGrp="1"/>
          </p:cNvSpPr>
          <p:nvPr>
            <p:ph type="sldNum" sz="quarter" idx="12"/>
          </p:nvPr>
        </p:nvSpPr>
        <p:spPr/>
        <p:txBody>
          <a:bodyPr/>
          <a:lstStyle/>
          <a:p>
            <a:fld id="{11941E4F-9D75-46F6-80F1-FBA169357D88}" type="slidenum">
              <a:rPr lang="zh-TW" altLang="en-US" smtClean="0"/>
              <a:t>8</a:t>
            </a:fld>
            <a:endParaRPr lang="zh-TW" altLang="en-US"/>
          </a:p>
        </p:txBody>
      </p:sp>
      <p:sp>
        <p:nvSpPr>
          <p:cNvPr id="11" name="頁尾版面配置區 10">
            <a:extLst>
              <a:ext uri="{FF2B5EF4-FFF2-40B4-BE49-F238E27FC236}">
                <a16:creationId xmlns:a16="http://schemas.microsoft.com/office/drawing/2014/main" id="{BEFA25B6-6473-14FE-1272-C338B02819D6}"/>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1185609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57" name="Rectangle 205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E1A72258-070E-F0BC-40AA-B3CCE4E54DD6}"/>
              </a:ext>
            </a:extLst>
          </p:cNvPr>
          <p:cNvSpPr>
            <a:spLocks noGrp="1"/>
          </p:cNvSpPr>
          <p:nvPr>
            <p:ph type="title"/>
          </p:nvPr>
        </p:nvSpPr>
        <p:spPr>
          <a:xfrm>
            <a:off x="1051560" y="586822"/>
            <a:ext cx="3657600" cy="1645920"/>
          </a:xfrm>
        </p:spPr>
        <p:txBody>
          <a:bodyPr>
            <a:normAutofit/>
          </a:bodyPr>
          <a:lstStyle/>
          <a:p>
            <a:r>
              <a:rPr lang="en-US" altLang="zh-TW" sz="3200" dirty="0">
                <a:latin typeface="Calibri" panose="020F0502020204030204" pitchFamily="34" charset="0"/>
                <a:cs typeface="Calibri" panose="020F0502020204030204" pitchFamily="34" charset="0"/>
              </a:rPr>
              <a:t>RNN (Recurrent Neural Networks)</a:t>
            </a:r>
            <a:endParaRPr lang="zh-TW" altLang="en-US" sz="3200" dirty="0">
              <a:latin typeface="Calibri" panose="020F0502020204030204" pitchFamily="34" charset="0"/>
              <a:cs typeface="Calibri" panose="020F0502020204030204" pitchFamily="34" charset="0"/>
            </a:endParaRPr>
          </a:p>
        </p:txBody>
      </p:sp>
      <p:sp>
        <p:nvSpPr>
          <p:cNvPr id="2059" name="Rectangle 205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內容版面配置區 2">
            <a:extLst>
              <a:ext uri="{FF2B5EF4-FFF2-40B4-BE49-F238E27FC236}">
                <a16:creationId xmlns:a16="http://schemas.microsoft.com/office/drawing/2014/main" id="{1816725F-0A2B-2BA8-8633-DF930AF87F7B}"/>
              </a:ext>
            </a:extLst>
          </p:cNvPr>
          <p:cNvSpPr>
            <a:spLocks noGrp="1"/>
          </p:cNvSpPr>
          <p:nvPr>
            <p:ph idx="1"/>
          </p:nvPr>
        </p:nvSpPr>
        <p:spPr>
          <a:xfrm>
            <a:off x="5250106" y="586822"/>
            <a:ext cx="6106742" cy="1645920"/>
          </a:xfrm>
        </p:spPr>
        <p:txBody>
          <a:bodyPr anchor="ctr">
            <a:normAutofit/>
          </a:bodyPr>
          <a:lstStyle/>
          <a:p>
            <a:r>
              <a:rPr lang="en-US" altLang="zh-TW" sz="2400" dirty="0">
                <a:latin typeface="Calibri" panose="020F0502020204030204" pitchFamily="34" charset="0"/>
                <a:cs typeface="Calibri" panose="020F0502020204030204" pitchFamily="34" charset="0"/>
              </a:rPr>
              <a:t>The strength of RNN is allowing the input and output data not just a single set of vectors, but a sequence of multiple sets of vectors.</a:t>
            </a:r>
          </a:p>
        </p:txBody>
      </p:sp>
      <p:pic>
        <p:nvPicPr>
          <p:cNvPr id="2050" name="Picture 2">
            <a:extLst>
              <a:ext uri="{FF2B5EF4-FFF2-40B4-BE49-F238E27FC236}">
                <a16:creationId xmlns:a16="http://schemas.microsoft.com/office/drawing/2014/main" id="{E8DFDA36-3BDC-53CE-E86E-D2EA1AD956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95" y="3594523"/>
            <a:ext cx="5728888" cy="1790277"/>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B087F0A6-250C-57C6-196B-D129192A87F0}"/>
              </a:ext>
            </a:extLst>
          </p:cNvPr>
          <p:cNvSpPr>
            <a:spLocks noGrp="1"/>
          </p:cNvSpPr>
          <p:nvPr>
            <p:ph type="sldNum" sz="quarter" idx="12"/>
          </p:nvPr>
        </p:nvSpPr>
        <p:spPr>
          <a:xfrm>
            <a:off x="8610600" y="6356350"/>
            <a:ext cx="2746248" cy="365125"/>
          </a:xfrm>
        </p:spPr>
        <p:txBody>
          <a:bodyPr>
            <a:normAutofit/>
          </a:bodyPr>
          <a:lstStyle/>
          <a:p>
            <a:pPr>
              <a:spcAft>
                <a:spcPts val="600"/>
              </a:spcAft>
            </a:pPr>
            <a:fld id="{11941E4F-9D75-46F6-80F1-FBA169357D88}" type="slidenum">
              <a:rPr lang="zh-TW" altLang="en-US">
                <a:solidFill>
                  <a:schemeClr val="tx1">
                    <a:lumMod val="50000"/>
                    <a:lumOff val="50000"/>
                  </a:schemeClr>
                </a:solidFill>
                <a:latin typeface="Calibri" panose="020F0502020204030204" pitchFamily="34" charset="0"/>
                <a:cs typeface="Calibri" panose="020F0502020204030204" pitchFamily="34" charset="0"/>
              </a:rPr>
              <a:pPr>
                <a:spcAft>
                  <a:spcPts val="600"/>
                </a:spcAft>
              </a:pPr>
              <a:t>9</a:t>
            </a:fld>
            <a:endParaRPr lang="zh-TW" altLang="en-US">
              <a:solidFill>
                <a:schemeClr val="tx1">
                  <a:lumMod val="50000"/>
                  <a:lumOff val="50000"/>
                </a:schemeClr>
              </a:solidFill>
              <a:latin typeface="Calibri" panose="020F0502020204030204" pitchFamily="34" charset="0"/>
              <a:cs typeface="Calibri" panose="020F0502020204030204" pitchFamily="34" charset="0"/>
            </a:endParaRPr>
          </a:p>
        </p:txBody>
      </p:sp>
      <p:graphicFrame>
        <p:nvGraphicFramePr>
          <p:cNvPr id="11" name="表格 10">
            <a:extLst>
              <a:ext uri="{FF2B5EF4-FFF2-40B4-BE49-F238E27FC236}">
                <a16:creationId xmlns:a16="http://schemas.microsoft.com/office/drawing/2014/main" id="{90566186-EE47-5E74-2ABC-C352749FA9A6}"/>
              </a:ext>
            </a:extLst>
          </p:cNvPr>
          <p:cNvGraphicFramePr>
            <a:graphicFrameLocks noGrp="1"/>
          </p:cNvGraphicFramePr>
          <p:nvPr>
            <p:extLst>
              <p:ext uri="{D42A27DB-BD31-4B8C-83A1-F6EECF244321}">
                <p14:modId xmlns:p14="http://schemas.microsoft.com/office/powerpoint/2010/main" val="557800532"/>
              </p:ext>
            </p:extLst>
          </p:nvPr>
        </p:nvGraphicFramePr>
        <p:xfrm>
          <a:off x="5911277" y="2729395"/>
          <a:ext cx="6189528" cy="3630377"/>
        </p:xfrm>
        <a:graphic>
          <a:graphicData uri="http://schemas.openxmlformats.org/drawingml/2006/table">
            <a:tbl>
              <a:tblPr firstRow="1" bandRow="1">
                <a:tableStyleId>{5C22544A-7EE6-4342-B048-85BDC9FD1C3A}</a:tableStyleId>
              </a:tblPr>
              <a:tblGrid>
                <a:gridCol w="3094764">
                  <a:extLst>
                    <a:ext uri="{9D8B030D-6E8A-4147-A177-3AD203B41FA5}">
                      <a16:colId xmlns:a16="http://schemas.microsoft.com/office/drawing/2014/main" val="2564397564"/>
                    </a:ext>
                  </a:extLst>
                </a:gridCol>
                <a:gridCol w="3094764">
                  <a:extLst>
                    <a:ext uri="{9D8B030D-6E8A-4147-A177-3AD203B41FA5}">
                      <a16:colId xmlns:a16="http://schemas.microsoft.com/office/drawing/2014/main" val="2989918535"/>
                    </a:ext>
                  </a:extLst>
                </a:gridCol>
              </a:tblGrid>
              <a:tr h="665347">
                <a:tc>
                  <a:txBody>
                    <a:bodyPr/>
                    <a:lstStyle/>
                    <a:p>
                      <a:pPr algn="ctr"/>
                      <a:r>
                        <a:rPr lang="en-US" altLang="zh-TW" sz="2300" dirty="0"/>
                        <a:t>Type</a:t>
                      </a:r>
                      <a:endParaRPr lang="zh-TW" altLang="en-US" sz="2300" dirty="0"/>
                    </a:p>
                  </a:txBody>
                  <a:tcPr marL="116129" marR="116129" marT="58064" marB="58064" anchor="ctr"/>
                </a:tc>
                <a:tc>
                  <a:txBody>
                    <a:bodyPr/>
                    <a:lstStyle/>
                    <a:p>
                      <a:pPr algn="ctr"/>
                      <a:r>
                        <a:rPr lang="en-US" altLang="zh-TW" sz="2300" dirty="0"/>
                        <a:t>Example</a:t>
                      </a:r>
                      <a:endParaRPr lang="zh-TW" altLang="en-US" sz="2300" dirty="0"/>
                    </a:p>
                  </a:txBody>
                  <a:tcPr marL="116129" marR="116129" marT="58064" marB="58064" anchor="ctr"/>
                </a:tc>
                <a:extLst>
                  <a:ext uri="{0D108BD9-81ED-4DB2-BD59-A6C34878D82A}">
                    <a16:rowId xmlns:a16="http://schemas.microsoft.com/office/drawing/2014/main" val="1365015789"/>
                  </a:ext>
                </a:extLst>
              </a:tr>
              <a:tr h="665347">
                <a:tc>
                  <a:txBody>
                    <a:bodyPr/>
                    <a:lstStyle/>
                    <a:p>
                      <a:pPr algn="l"/>
                      <a:r>
                        <a:rPr lang="en-US" altLang="zh-TW" sz="2300" dirty="0"/>
                        <a:t>One-to-One</a:t>
                      </a:r>
                      <a:endParaRPr lang="zh-TW" altLang="en-US" sz="2300" dirty="0"/>
                    </a:p>
                  </a:txBody>
                  <a:tcPr marL="116129" marR="116129" marT="58064" marB="58064" anchor="ctr"/>
                </a:tc>
                <a:tc>
                  <a:txBody>
                    <a:bodyPr/>
                    <a:lstStyle/>
                    <a:p>
                      <a:pPr algn="l"/>
                      <a:r>
                        <a:rPr lang="en-US" altLang="zh-TW" sz="2300" dirty="0"/>
                        <a:t>Classification</a:t>
                      </a:r>
                      <a:endParaRPr lang="zh-TW" altLang="en-US" sz="2300" dirty="0"/>
                    </a:p>
                  </a:txBody>
                  <a:tcPr marL="116129" marR="116129" marT="58064" marB="58064" anchor="ctr"/>
                </a:tc>
                <a:extLst>
                  <a:ext uri="{0D108BD9-81ED-4DB2-BD59-A6C34878D82A}">
                    <a16:rowId xmlns:a16="http://schemas.microsoft.com/office/drawing/2014/main" val="741485514"/>
                  </a:ext>
                </a:extLst>
              </a:tr>
              <a:tr h="665347">
                <a:tc>
                  <a:txBody>
                    <a:bodyPr/>
                    <a:lstStyle/>
                    <a:p>
                      <a:pPr algn="l"/>
                      <a:r>
                        <a:rPr lang="en-US" altLang="zh-TW" sz="2300" dirty="0"/>
                        <a:t>One-to-Many</a:t>
                      </a:r>
                      <a:endParaRPr lang="zh-TW" altLang="en-US" sz="2300" dirty="0"/>
                    </a:p>
                  </a:txBody>
                  <a:tcPr marL="116129" marR="116129" marT="58064" marB="58064" anchor="ctr"/>
                </a:tc>
                <a:tc>
                  <a:txBody>
                    <a:bodyPr/>
                    <a:lstStyle/>
                    <a:p>
                      <a:pPr algn="l"/>
                      <a:r>
                        <a:rPr lang="en-US" altLang="zh-TW" sz="2300" dirty="0"/>
                        <a:t>Image Captioning</a:t>
                      </a:r>
                      <a:endParaRPr lang="zh-TW" altLang="en-US" sz="2300" dirty="0"/>
                    </a:p>
                  </a:txBody>
                  <a:tcPr marL="116129" marR="116129" marT="58064" marB="58064" anchor="ctr"/>
                </a:tc>
                <a:extLst>
                  <a:ext uri="{0D108BD9-81ED-4DB2-BD59-A6C34878D82A}">
                    <a16:rowId xmlns:a16="http://schemas.microsoft.com/office/drawing/2014/main" val="3390452899"/>
                  </a:ext>
                </a:extLst>
              </a:tr>
              <a:tr h="665347">
                <a:tc>
                  <a:txBody>
                    <a:bodyPr/>
                    <a:lstStyle/>
                    <a:p>
                      <a:pPr algn="l"/>
                      <a:r>
                        <a:rPr lang="en-US" altLang="zh-TW" sz="2300" dirty="0"/>
                        <a:t>Many-to-One</a:t>
                      </a:r>
                      <a:endParaRPr lang="zh-TW" altLang="en-US" sz="2300" dirty="0"/>
                    </a:p>
                  </a:txBody>
                  <a:tcPr marL="116129" marR="116129" marT="58064" marB="58064" anchor="ctr"/>
                </a:tc>
                <a:tc>
                  <a:txBody>
                    <a:bodyPr/>
                    <a:lstStyle/>
                    <a:p>
                      <a:pPr marL="457200" indent="-457200" algn="l">
                        <a:buFont typeface="+mj-lt"/>
                        <a:buAutoNum type="arabicPeriod"/>
                      </a:pPr>
                      <a:r>
                        <a:rPr lang="en-US" altLang="zh-TW" sz="2300" dirty="0"/>
                        <a:t>Sentiment Analysis</a:t>
                      </a:r>
                    </a:p>
                    <a:p>
                      <a:pPr marL="457200" indent="-457200" algn="l">
                        <a:buFont typeface="+mj-lt"/>
                        <a:buAutoNum type="arabicPeriod"/>
                      </a:pPr>
                      <a:r>
                        <a:rPr lang="en-US" altLang="zh-TW" sz="2300" dirty="0"/>
                        <a:t>Text Classification</a:t>
                      </a:r>
                      <a:endParaRPr lang="zh-TW" altLang="en-US" sz="2300" dirty="0"/>
                    </a:p>
                  </a:txBody>
                  <a:tcPr marL="116129" marR="116129" marT="58064" marB="58064" anchor="ctr"/>
                </a:tc>
                <a:extLst>
                  <a:ext uri="{0D108BD9-81ED-4DB2-BD59-A6C34878D82A}">
                    <a16:rowId xmlns:a16="http://schemas.microsoft.com/office/drawing/2014/main" val="1450080064"/>
                  </a:ext>
                </a:extLst>
              </a:tr>
              <a:tr h="665347">
                <a:tc>
                  <a:txBody>
                    <a:bodyPr/>
                    <a:lstStyle/>
                    <a:p>
                      <a:pPr algn="l"/>
                      <a:r>
                        <a:rPr lang="en-US" altLang="zh-TW" sz="2300" dirty="0"/>
                        <a:t>Many-to-Many</a:t>
                      </a:r>
                      <a:endParaRPr lang="zh-TW" altLang="en-US" sz="2300" dirty="0"/>
                    </a:p>
                  </a:txBody>
                  <a:tcPr marL="116129" marR="116129" marT="58064" marB="58064" anchor="ctr"/>
                </a:tc>
                <a:tc>
                  <a:txBody>
                    <a:bodyPr/>
                    <a:lstStyle/>
                    <a:p>
                      <a:pPr marL="457200" indent="-457200" algn="l">
                        <a:buFont typeface="+mj-lt"/>
                        <a:buAutoNum type="arabicPeriod"/>
                      </a:pPr>
                      <a:r>
                        <a:rPr lang="en-US" altLang="zh-TW" sz="2300" dirty="0"/>
                        <a:t>Translation </a:t>
                      </a:r>
                    </a:p>
                    <a:p>
                      <a:pPr marL="457200" indent="-457200" algn="l">
                        <a:buFont typeface="+mj-lt"/>
                        <a:buAutoNum type="arabicPeriod"/>
                      </a:pPr>
                      <a:r>
                        <a:rPr lang="en-US" altLang="zh-TW" sz="2300" dirty="0"/>
                        <a:t>Video Classification</a:t>
                      </a:r>
                      <a:endParaRPr lang="zh-TW" altLang="en-US" sz="2300" dirty="0"/>
                    </a:p>
                  </a:txBody>
                  <a:tcPr marL="116129" marR="116129" marT="58064" marB="58064" anchor="ctr"/>
                </a:tc>
                <a:extLst>
                  <a:ext uri="{0D108BD9-81ED-4DB2-BD59-A6C34878D82A}">
                    <a16:rowId xmlns:a16="http://schemas.microsoft.com/office/drawing/2014/main" val="3232568461"/>
                  </a:ext>
                </a:extLst>
              </a:tr>
            </a:tbl>
          </a:graphicData>
        </a:graphic>
      </p:graphicFrame>
      <p:sp>
        <p:nvSpPr>
          <p:cNvPr id="5" name="頁尾版面配置區 4">
            <a:extLst>
              <a:ext uri="{FF2B5EF4-FFF2-40B4-BE49-F238E27FC236}">
                <a16:creationId xmlns:a16="http://schemas.microsoft.com/office/drawing/2014/main" id="{9DC77BB1-27AF-69EE-A214-CA12D6B8A21C}"/>
              </a:ext>
            </a:extLst>
          </p:cNvPr>
          <p:cNvSpPr>
            <a:spLocks noGrp="1"/>
          </p:cNvSpPr>
          <p:nvPr>
            <p:ph type="ftr" sz="quarter" idx="11"/>
          </p:nvPr>
        </p:nvSpPr>
        <p:spPr/>
        <p:txBody>
          <a:bodyPr/>
          <a:lstStyle/>
          <a:p>
            <a:r>
              <a:rPr lang="en-US" altLang="zh-TW" dirty="0"/>
              <a:t>111C71008 Ho, Che-Ping(</a:t>
            </a:r>
            <a:r>
              <a:rPr lang="zh-TW" altLang="en-US"/>
              <a:t>何哲平</a:t>
            </a:r>
            <a:r>
              <a:rPr lang="en-US" altLang="zh-TW" dirty="0"/>
              <a:t>)</a:t>
            </a:r>
            <a:endParaRPr lang="zh-TW" altLang="en-US"/>
          </a:p>
        </p:txBody>
      </p:sp>
    </p:spTree>
    <p:extLst>
      <p:ext uri="{BB962C8B-B14F-4D97-AF65-F5344CB8AC3E}">
        <p14:creationId xmlns:p14="http://schemas.microsoft.com/office/powerpoint/2010/main" val="279440395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3236</TotalTime>
  <Words>3850</Words>
  <Application>Microsoft Office PowerPoint</Application>
  <PresentationFormat>寬螢幕</PresentationFormat>
  <Paragraphs>355</Paragraphs>
  <Slides>32</Slides>
  <Notes>22</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32</vt:i4>
      </vt:variant>
    </vt:vector>
  </HeadingPairs>
  <TitlesOfParts>
    <vt:vector size="36" baseType="lpstr">
      <vt:lpstr>Arial</vt:lpstr>
      <vt:lpstr>Calibri</vt:lpstr>
      <vt:lpstr>Wingdings</vt:lpstr>
      <vt:lpstr>Office 佈景主題</vt:lpstr>
      <vt:lpstr>Topic: Recurrent Neural Networks  (RNN &amp; LSTM)</vt:lpstr>
      <vt:lpstr>Outline</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RNN (Recurrent Neural Networks)</vt:lpstr>
      <vt:lpstr>LSTM (Long Short-Term Memory )</vt:lpstr>
      <vt:lpstr>LSTM (Long Short-Term Memory)</vt:lpstr>
      <vt:lpstr>LSTM (Long Short-Term Memory)</vt:lpstr>
      <vt:lpstr>LSTM (Long Short-Term Memory)</vt:lpstr>
      <vt:lpstr>LSTM (Long Short-Term Memory)</vt:lpstr>
      <vt:lpstr>LSTM (Long Short-Term Memory)</vt:lpstr>
      <vt:lpstr>LSTM (Long Short-Term Memory)</vt:lpstr>
      <vt:lpstr>GRU (Gated Recurrent Unit)</vt:lpstr>
      <vt:lpstr>GRU (Gated Recurrent Unit)</vt:lpstr>
      <vt:lpstr>GRU (Gated Recurrent Unit)</vt:lpstr>
      <vt:lpstr>GRU (Gated Recurrent Unit)</vt:lpstr>
      <vt:lpstr>GRU (Gated Recurrent Unit)</vt:lpstr>
      <vt:lpstr>GRU (Gated Recurrent Unit)</vt:lpstr>
      <vt:lpstr>GRU (Gated Recurrent Unit)</vt:lpstr>
      <vt:lpstr>The End, Thank you.</vt:lpstr>
      <vt:lpstr>Reference</vt:lpstr>
      <vt:lpstr>Reference</vt:lpstr>
      <vt:lpstr>Reference</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Networks (RNN &amp; LSTM)</dc:title>
  <dc:creator>哲平 何</dc:creator>
  <cp:lastModifiedBy>哲平 何</cp:lastModifiedBy>
  <cp:revision>1457</cp:revision>
  <dcterms:created xsi:type="dcterms:W3CDTF">2023-11-08T08:33:48Z</dcterms:created>
  <dcterms:modified xsi:type="dcterms:W3CDTF">2023-11-28T02:52:34Z</dcterms:modified>
</cp:coreProperties>
</file>